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14" r:id="rId3"/>
    <p:sldId id="283" r:id="rId4"/>
    <p:sldId id="285" r:id="rId5"/>
    <p:sldId id="329" r:id="rId6"/>
    <p:sldId id="284" r:id="rId7"/>
    <p:sldId id="330" r:id="rId8"/>
    <p:sldId id="328" r:id="rId9"/>
    <p:sldId id="331" r:id="rId10"/>
    <p:sldId id="334" r:id="rId11"/>
    <p:sldId id="332" r:id="rId12"/>
    <p:sldId id="333" r:id="rId13"/>
    <p:sldId id="305" r:id="rId14"/>
    <p:sldId id="317" r:id="rId15"/>
  </p:sldIdLst>
  <p:sldSz cx="9144000" cy="6858000" type="screen4x3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93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2" autoAdjust="0"/>
    <p:restoredTop sz="88034" autoAdjust="0"/>
  </p:normalViewPr>
  <p:slideViewPr>
    <p:cSldViewPr>
      <p:cViewPr varScale="1">
        <p:scale>
          <a:sx n="69" d="100"/>
          <a:sy n="69" d="100"/>
        </p:scale>
        <p:origin x="-111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1752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31555DB1-8736-42A3-B48D-2B08FB93332A}" type="datetimeFigureOut">
              <a:rPr lang="ru-RU" smtClean="0"/>
              <a:pPr/>
              <a:t>03.10.2011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5400D380-E0D7-4EB1-B91E-BFCC7DA7F2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0BDB199F-A56C-4049-BA04-1447030960FF}" type="datetimeFigureOut">
              <a:rPr/>
              <a:pPr/>
              <a:t>6/28/2006</a:t>
            </a:fld>
            <a:endParaRPr lang="ru-RU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B3A019F3-8596-4028-9847-CBD3A185B07A}" type="slidenum">
              <a:rPr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 userDrawn="1"/>
        </p:nvSpPr>
        <p:spPr>
          <a:xfrm>
            <a:off x="0" y="3510136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lang="ru-RU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 eaLnBrk="1" latinLnBrk="0" hangingPunct="1">
              <a:buNone/>
              <a:defRPr kumimoji="0" lang="ru-RU"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r>
              <a:rPr kumimoji="0" lang="ru-RU"/>
              <a:t>Сведения об авторе</a:t>
            </a:r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8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 eaLnBrk="1" latinLnBrk="0" hangingPunct="1">
              <a:defRPr kumimoji="0" lang="ru-RU"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rPr/>
              <a:pPr/>
              <a:t>6/28/2006</a:t>
            </a:fld>
            <a:endParaRPr kumimoji="0"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6029761"/>
            <a:ext cx="1648718" cy="56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 hasCustomPrompt="1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 hasCustomPrompt="1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 hasCustomPrompt="1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 baseline="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 hasCustomPrompt="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 baseline="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 hasCustomPrompt="1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 hasCustomPrompt="1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 hasCustomPrompt="1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 hasCustomPrompt="1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 baseline="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 hasCustomPrompt="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 hasCustomPrompt="1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 hasCustomPrompt="1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 hasCustomPrompt="1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 hasCustomPrompt="1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 hasCustomPrompt="1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 hasCustomPrompt="1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 hasCustomPrompt="1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 hasCustomPrompt="1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 hasCustomPrompt="1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 hasCustomPrompt="1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 hasCustomPrompt="1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 hasCustomPrompt="1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 hasCustomPrompt="1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 hasCustomPrompt="1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 hasCustomPrompt="1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 eaLnBrk="1" latinLnBrk="0" hangingPunct="1">
              <a:buFontTx/>
              <a:buNone/>
              <a:defRPr kumimoji="0" lang="ru-RU" sz="1100"/>
            </a:lvl1pPr>
            <a:extLst/>
          </a:lstStyle>
          <a:p>
            <a:pPr lvl="0"/>
            <a:r>
              <a:rPr kumimoji="0" lang="ru-RU"/>
              <a:t>Пункт повестки дня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 hasCustomPrompt="1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lang="ru-RU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Стр.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 eaLnBrk="1" latinLnBrk="0" hangingPunct="1">
              <a:defRPr kumimoji="0" lang="ru-RU" sz="1100"/>
            </a:lvl1pPr>
            <a:extLst/>
          </a:lstStyle>
          <a:p>
            <a:pPr algn="r"/>
            <a:fld id="{F17F374F-8F2E-42FC-B8C0-8EDFCA32CD96}" type="datetime1">
              <a:rPr kumimoji="0" lang="ru-RU" sz="1100"/>
              <a:pPr algn="r"/>
              <a:t>03.10.2011</a:t>
            </a:fld>
            <a:endParaRPr kumimoji="0" lang="ru-RU" sz="1100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lang="ru-RU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ru-RU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 eaLnBrk="1" latinLnBrk="0" hangingPunct="1">
              <a:defRPr kumimoji="0" lang="ru-RU"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rPr/>
              <a:pPr/>
              <a:t>6/28/2006</a:t>
            </a:fld>
            <a:endParaRPr kumimoji="0"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>
          <a:xfrm>
            <a:off x="2705100" y="6477000"/>
            <a:ext cx="3733800" cy="30480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  <a:extLst/>
          </a:lstStyle>
          <a:p>
            <a:endParaRPr kumimoji="0" lang="ru-RU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11" name="Rectangle 10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7" name="Rectangle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F7F1F872-C5DE-403B-85F0-1024E6CA1886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73B9D0E9-7F95-4423-9114-95494EF8154E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10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3" name="Rectangle 1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A1704A40-8D3B-4404-9986-2B5D36474D63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16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17" name="Rectangle 1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: 2 слева, 1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3" name="Rectangl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DE3B91AD-F2C9-43CB-A84C-1D5C130F2509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: 1 слева, 2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1" name="Rectangle 21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27D93220-918A-400D-B3FA-D8B22567DEBB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22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верху: 1 сверху, 2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9" name="Rectangle 19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FEC9D3F2-7140-49B9-866C-D21246A5836E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20" name="Rectangle 2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Rectangle 23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CBEC585F-C108-48D6-9331-6628A0FBB73B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27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28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: 1 слева, 3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7293A964-5F5E-47DC-ABD9-08A6A9FFD04F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21" name="Rectangle 2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: 3 слева, 1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968C9C2A-D3B8-4543-8A47-F59C20C16D9A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сверху: 2 слева, 3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6" name="Rectangle 1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extLst/>
          </a:lstStyle>
          <a:p>
            <a:pPr algn="r"/>
            <a:fld id="{29ED4C97-3C5D-482A-99AD-AD992C3024DE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17" name="Rectangle 1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сверху: 3 слева, 2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lang="ru-RU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7" name="Rectangle 17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3EF8FEE9-63ED-4C1B-8C25-9B47C2DA1E72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дгробные п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8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6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5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31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 hasCustomPrompt="1"/>
          </p:nvPr>
        </p:nvSpPr>
        <p:spPr>
          <a:xfrm>
            <a:off x="1524000" y="1600200"/>
            <a:ext cx="1371600" cy="685800"/>
          </a:xfrm>
        </p:spPr>
        <p:txBody>
          <a:bodyPr/>
          <a:lstStyle>
            <a:extLst/>
          </a:lstStyle>
          <a:p>
            <a:r>
              <a:rPr kumimoji="0" lang="ru-RU" baseline="0"/>
              <a:t>Эмблема компании</a:t>
            </a:r>
            <a:endParaRPr kumimoji="0" lang="ru-RU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 hasCustomPrompt="1"/>
          </p:nvPr>
        </p:nvSpPr>
        <p:spPr>
          <a:xfrm>
            <a:off x="1524000" y="4038600"/>
            <a:ext cx="1371600" cy="685800"/>
          </a:xfrm>
        </p:spPr>
        <p:txBody>
          <a:bodyPr/>
          <a:lstStyle>
            <a:extLst/>
          </a:lstStyle>
          <a:p>
            <a:r>
              <a:rPr kumimoji="0" lang="ru-RU" baseline="0"/>
              <a:t>Эмблема компании</a:t>
            </a:r>
            <a:endParaRPr kumimoji="0" lang="ru-RU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 hasCustomPrompt="1"/>
          </p:nvPr>
        </p:nvSpPr>
        <p:spPr>
          <a:xfrm>
            <a:off x="3657600" y="1600200"/>
            <a:ext cx="1371600" cy="685800"/>
          </a:xfrm>
        </p:spPr>
        <p:txBody>
          <a:bodyPr/>
          <a:lstStyle>
            <a:extLst/>
          </a:lstStyle>
          <a:p>
            <a:r>
              <a:rPr kumimoji="0" lang="ru-RU" baseline="0"/>
              <a:t>Эмблема компании</a:t>
            </a:r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 hasCustomPrompt="1"/>
          </p:nvPr>
        </p:nvSpPr>
        <p:spPr>
          <a:xfrm>
            <a:off x="3657600" y="4038600"/>
            <a:ext cx="1371600" cy="685800"/>
          </a:xfrm>
        </p:spPr>
        <p:txBody>
          <a:bodyPr/>
          <a:lstStyle>
            <a:extLst/>
          </a:lstStyle>
          <a:p>
            <a:r>
              <a:rPr kumimoji="0" lang="ru-RU" baseline="0"/>
              <a:t>Эмблема компании</a:t>
            </a:r>
            <a:endParaRPr kumimoji="0" lang="ru-RU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 hasCustomPrompt="1"/>
          </p:nvPr>
        </p:nvSpPr>
        <p:spPr>
          <a:xfrm>
            <a:off x="5791200" y="1600200"/>
            <a:ext cx="1371600" cy="685800"/>
          </a:xfrm>
        </p:spPr>
        <p:txBody>
          <a:bodyPr/>
          <a:lstStyle>
            <a:extLst/>
          </a:lstStyle>
          <a:p>
            <a:r>
              <a:rPr kumimoji="0" lang="ru-RU" baseline="0"/>
              <a:t>Эмблема компании</a:t>
            </a:r>
            <a:endParaRPr kumimoji="0" lang="ru-RU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 hasCustomPrompt="1"/>
          </p:nvPr>
        </p:nvSpPr>
        <p:spPr>
          <a:xfrm>
            <a:off x="5791200" y="4038600"/>
            <a:ext cx="1371600" cy="685800"/>
          </a:xfrm>
        </p:spPr>
        <p:txBody>
          <a:bodyPr/>
          <a:lstStyle>
            <a:extLst/>
          </a:lstStyle>
          <a:p>
            <a:r>
              <a:rPr kumimoji="0" lang="ru-RU" baseline="0"/>
              <a:t>Эмблема компании</a:t>
            </a:r>
            <a:endParaRPr kumimoji="0" lang="ru-RU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ru-RU" b="1"/>
            </a:lvl1pPr>
            <a:extLst/>
          </a:lstStyle>
          <a:p>
            <a:pPr lvl="0"/>
            <a:r>
              <a:rPr kumimoji="0" lang="ru-RU"/>
              <a:t>Сумма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 hasCustomPrompt="1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ru-RU" b="1"/>
            </a:lvl1pPr>
            <a:extLst/>
          </a:lstStyle>
          <a:p>
            <a:pPr lvl="0"/>
            <a:r>
              <a:rPr kumimoji="0" lang="ru-RU"/>
              <a:t>Сумма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 hasCustomPrompt="1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ru-RU" b="1"/>
            </a:lvl1pPr>
            <a:extLst/>
          </a:lstStyle>
          <a:p>
            <a:pPr lvl="0"/>
            <a:r>
              <a:rPr kumimoji="0" lang="ru-RU"/>
              <a:t>Сумма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 hasCustomPrompt="1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ru-RU" b="1"/>
            </a:lvl1pPr>
            <a:extLst/>
          </a:lstStyle>
          <a:p>
            <a:pPr lvl="0"/>
            <a:r>
              <a:rPr kumimoji="0" lang="ru-RU"/>
              <a:t>Сумма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 hasCustomPrompt="1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ru-RU" b="1"/>
            </a:lvl1pPr>
            <a:extLst/>
          </a:lstStyle>
          <a:p>
            <a:pPr lvl="0"/>
            <a:r>
              <a:rPr kumimoji="0" lang="ru-RU"/>
              <a:t>Сумма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 hasCustomPrompt="1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lang="ru-RU" b="1"/>
            </a:lvl1pPr>
            <a:extLst/>
          </a:lstStyle>
          <a:p>
            <a:pPr lvl="0"/>
            <a:r>
              <a:rPr kumimoji="0" lang="ru-RU"/>
              <a:t>Сумма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ru-RU" sz="800" i="1"/>
            </a:lvl1pPr>
            <a:extLst/>
          </a:lstStyle>
          <a:p>
            <a:pPr lvl="0"/>
            <a:r>
              <a:rPr kumimoji="0" lang="ru-RU"/>
              <a:t>Дата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ru-RU" sz="800" i="1"/>
            </a:lvl1pPr>
            <a:extLst/>
          </a:lstStyle>
          <a:p>
            <a:pPr lvl="0"/>
            <a:r>
              <a:rPr kumimoji="0" lang="ru-RU"/>
              <a:t>Дата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ru-RU" sz="800" i="1"/>
            </a:lvl1pPr>
            <a:extLst/>
          </a:lstStyle>
          <a:p>
            <a:pPr lvl="0"/>
            <a:r>
              <a:rPr kumimoji="0" lang="ru-RU"/>
              <a:t>Дата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 hasCustomPrompt="1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ru-RU" sz="800" i="1"/>
            </a:lvl1pPr>
            <a:extLst/>
          </a:lstStyle>
          <a:p>
            <a:pPr lvl="0"/>
            <a:r>
              <a:rPr kumimoji="0" lang="ru-RU"/>
              <a:t>Дата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 hasCustomPrompt="1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ru-RU" sz="800" i="1"/>
            </a:lvl1pPr>
            <a:extLst/>
          </a:lstStyle>
          <a:p>
            <a:pPr lvl="0"/>
            <a:r>
              <a:rPr kumimoji="0" lang="ru-RU"/>
              <a:t>Дата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 hasCustomPrompt="1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lang="ru-RU" sz="800" i="1"/>
            </a:lvl1pPr>
            <a:extLst/>
          </a:lstStyle>
          <a:p>
            <a:pPr lvl="0"/>
            <a:r>
              <a:rPr kumimoji="0" lang="ru-RU"/>
              <a:t>Дата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ru-RU" sz="800"/>
            </a:lvl1pPr>
            <a:extLst/>
          </a:lstStyle>
          <a:p>
            <a:pPr lvl="0"/>
            <a:r>
              <a:rPr kumimoji="0" lang="ru-RU"/>
              <a:t>Описание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ru-RU" sz="800"/>
            </a:lvl1pPr>
            <a:extLst/>
          </a:lstStyle>
          <a:p>
            <a:pPr lvl="0"/>
            <a:r>
              <a:rPr kumimoji="0" lang="ru-RU"/>
              <a:t>Описание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 hasCustomPrompt="1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ru-RU" sz="800"/>
            </a:lvl1pPr>
            <a:extLst/>
          </a:lstStyle>
          <a:p>
            <a:pPr lvl="0"/>
            <a:r>
              <a:rPr kumimoji="0" lang="ru-RU"/>
              <a:t>Описание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 hasCustomPrompt="1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ru-RU" sz="800"/>
            </a:lvl1pPr>
            <a:extLst/>
          </a:lstStyle>
          <a:p>
            <a:pPr lvl="0"/>
            <a:r>
              <a:rPr kumimoji="0" lang="ru-RU"/>
              <a:t>Описание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 hasCustomPrompt="1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ru-RU" sz="800"/>
            </a:lvl1pPr>
            <a:extLst/>
          </a:lstStyle>
          <a:p>
            <a:pPr lvl="0"/>
            <a:r>
              <a:rPr kumimoji="0" lang="ru-RU"/>
              <a:t>Описание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 hasCustomPrompt="1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lang="ru-RU" sz="800"/>
            </a:lvl1pPr>
            <a:extLst/>
          </a:lstStyle>
          <a:p>
            <a:pPr lvl="0"/>
            <a:r>
              <a:rPr kumimoji="0" lang="ru-RU"/>
              <a:t>Описание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 eaLnBrk="1" latinLnBrk="0" hangingPunct="1">
              <a:defRPr kumimoji="0" lang="ru-RU" sz="1200"/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42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extLst/>
          </a:lstStyle>
          <a:p>
            <a:pPr algn="r"/>
            <a:fld id="{E8BD303E-7304-41BE-B693-A76D7275A3B0}" type="datetime1">
              <a:rPr/>
              <a:pPr algn="r"/>
              <a:t>6/28/2006</a:t>
            </a:fld>
            <a:endParaRPr kumimoji="0" lang="ru-RU"/>
          </a:p>
        </p:txBody>
      </p:sp>
      <p:sp>
        <p:nvSpPr>
          <p:cNvPr id="43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/>
          </a:p>
        </p:txBody>
      </p:sp>
      <p:sp>
        <p:nvSpPr>
          <p:cNvPr id="45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304800" y="381000"/>
            <a:ext cx="8077200" cy="58674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lang="ru-RU" sz="1000">
                <a:solidFill>
                  <a:schemeClr val="tx1">
                    <a:tint val="65000"/>
                  </a:schemeClr>
                </a:solidFill>
              </a:defRPr>
            </a:lvl1pPr>
            <a:extLst/>
          </a:lstStyle>
          <a:p>
            <a:pPr algn="r"/>
            <a:fld id="{CCD717AA-EA39-47F3-8A0A-15B3575EDB53}" type="datetime1">
              <a:rPr/>
              <a:pPr algn="r"/>
              <a:t>6/28/2006</a:t>
            </a:fld>
            <a:endParaRPr kumimoji="0" lang="ru-RU" sz="100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4432" y="6473952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ru-RU" sz="1000"/>
            </a:lvl1pPr>
            <a:extLst/>
          </a:lstStyle>
          <a:p>
            <a:pPr algn="r"/>
            <a:fld id="{256D3EEF-DE4E-429D-8EC4-DDC531AFF587}" type="slidenum">
              <a:rPr kumimoji="0" lang="ru-RU" sz="1000"/>
              <a:pPr algn="r"/>
              <a:t>‹#›</a:t>
            </a:fld>
            <a:endParaRPr kumimoji="0" lang="ru-RU" sz="100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lang="ru-RU" sz="1000">
                <a:solidFill>
                  <a:sysClr val="windowText" lastClr="000000"/>
                </a:solidFill>
              </a:defRPr>
            </a:lvl1pPr>
            <a:extLst/>
          </a:lstStyle>
          <a:p>
            <a:endParaRPr kumimoji="0" lang="ru-RU" sz="1000">
              <a:solidFill>
                <a:sysClr val="windowText" lastClr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3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4" r:id="rId16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ru-RU" sz="2400" cap="small" spc="0" baseline="0">
          <a:solidFill>
            <a:schemeClr val="bg1"/>
          </a:solidFill>
          <a:latin typeface="+mj-lt"/>
          <a:ea typeface="+mj-ea"/>
          <a:cs typeface="+mj-cs"/>
        </a:defRPr>
      </a:lvl1pPr>
      <a:extLst/>
    </p:titleStyle>
    <p:bodyStyle>
      <a:lvl1pPr marL="0" marR="0" indent="0" algn="l" rtl="0" eaLnBrk="1" latinLnBrk="0" hangingPunct="1">
        <a:spcBef>
          <a:spcPct val="20000"/>
        </a:spcBef>
        <a:buFontTx/>
        <a:buNone/>
        <a:defRPr kumimoji="0" lang="ru-RU"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Tx/>
        <a:buNone/>
        <a:defRPr kumimoji="0" lang="ru-RU"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Tx/>
        <a:buNone/>
        <a:defRPr kumimoji="0" lang="ru-RU"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Tx/>
        <a:buNone/>
        <a:defRPr kumimoji="0" lang="ru-RU"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Tx/>
        <a:buNone/>
        <a:defRPr kumimoji="0" lang="ru-RU"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51520" y="4221088"/>
            <a:ext cx="8784976" cy="427112"/>
          </a:xfrm>
        </p:spPr>
        <p:txBody>
          <a:bodyPr/>
          <a:lstStyle>
            <a:extLst/>
          </a:lstStyle>
          <a:p>
            <a:r>
              <a:rPr lang="ru-RU" cap="none" spc="0" dirty="0" smtClean="0">
                <a:latin typeface="Calibri" pitchFamily="34" charset="0"/>
                <a:cs typeface="Times New Roman" pitchFamily="18" charset="0"/>
              </a:rPr>
              <a:t>Интегрированная информационная система для букмекерского бизнеса</a:t>
            </a:r>
            <a:endParaRPr lang="ru-RU" cap="none" spc="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323528" y="5163289"/>
            <a:ext cx="8496944" cy="353943"/>
          </a:xfrm>
          <a:custGeom>
            <a:avLst/>
            <a:gdLst>
              <a:gd name="connsiteX0" fmla="*/ 0 w 8640960"/>
              <a:gd name="connsiteY0" fmla="*/ 0 h 353943"/>
              <a:gd name="connsiteX1" fmla="*/ 8640960 w 8640960"/>
              <a:gd name="connsiteY1" fmla="*/ 0 h 353943"/>
              <a:gd name="connsiteX2" fmla="*/ 8640960 w 8640960"/>
              <a:gd name="connsiteY2" fmla="*/ 353943 h 353943"/>
              <a:gd name="connsiteX3" fmla="*/ 0 w 8640960"/>
              <a:gd name="connsiteY3" fmla="*/ 353943 h 353943"/>
              <a:gd name="connsiteX4" fmla="*/ 0 w 8640960"/>
              <a:gd name="connsiteY4" fmla="*/ 0 h 35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960" h="353943">
                <a:moveTo>
                  <a:pt x="0" y="0"/>
                </a:moveTo>
                <a:lnTo>
                  <a:pt x="8640960" y="0"/>
                </a:lnTo>
                <a:lnTo>
                  <a:pt x="8640960" y="353943"/>
                </a:lnTo>
                <a:lnTo>
                  <a:pt x="0" y="3539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sz="1700" dirty="0" err="1" smtClean="0">
                <a:solidFill>
                  <a:schemeClr val="tx1"/>
                </a:solidFill>
                <a:cs typeface="Times New Roman" pitchFamily="18" charset="0"/>
              </a:rPr>
              <a:t>Вы</a:t>
            </a:r>
            <a:r>
              <a:rPr sz="17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sz="1700" dirty="0" err="1" smtClean="0">
                <a:solidFill>
                  <a:schemeClr val="tx1"/>
                </a:solidFill>
                <a:cs typeface="Times New Roman" pitchFamily="18" charset="0"/>
              </a:rPr>
              <a:t>приобретаете</a:t>
            </a:r>
            <a:r>
              <a:rPr sz="17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высокотехнологичный</a:t>
            </a:r>
            <a:r>
              <a:rPr sz="1700" dirty="0" smtClean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конкурентный</a:t>
            </a:r>
            <a:r>
              <a:rPr sz="17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1700" dirty="0" smtClean="0">
                <a:solidFill>
                  <a:schemeClr val="tx1"/>
                </a:solidFill>
                <a:cs typeface="Times New Roman" pitchFamily="18" charset="0"/>
              </a:rPr>
              <a:t>IT</a:t>
            </a:r>
            <a:r>
              <a:rPr lang="ru-RU" sz="1700" dirty="0" smtClean="0">
                <a:solidFill>
                  <a:schemeClr val="tx1"/>
                </a:solidFill>
                <a:cs typeface="Times New Roman" pitchFamily="18" charset="0"/>
              </a:rPr>
              <a:t>-</a:t>
            </a:r>
            <a:r>
              <a:rPr sz="1700" dirty="0" err="1" smtClean="0">
                <a:solidFill>
                  <a:schemeClr val="tx1"/>
                </a:solidFill>
                <a:cs typeface="Times New Roman" pitchFamily="18" charset="0"/>
              </a:rPr>
              <a:t>продукт</a:t>
            </a:r>
            <a:r>
              <a:rPr sz="17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за</a:t>
            </a:r>
            <a:r>
              <a:rPr sz="1700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меньшие</a:t>
            </a:r>
            <a:r>
              <a:rPr sz="1700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деньги</a:t>
            </a:r>
            <a:endParaRPr sz="17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3318" y="548680"/>
            <a:ext cx="299085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12976"/>
            <a:ext cx="4674833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 нашей компании</a:t>
            </a:r>
            <a:endParaRPr lang="ru-RU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2555776" y="908720"/>
            <a:ext cx="5832648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/>
              <a:t>GENES1S intellectual solutions</a:t>
            </a:r>
            <a:endParaRPr sz="3200" b="1" dirty="0" smtClean="0"/>
          </a:p>
          <a:p>
            <a:pPr>
              <a:spcAft>
                <a:spcPts val="600"/>
              </a:spcAft>
            </a:pP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b="1" dirty="0" smtClean="0"/>
              <a:t>Мы сочетаем в своей работе большой опыт разработки программных продуктов и использование современных технологий проектирования.</a:t>
            </a:r>
          </a:p>
          <a:p>
            <a:pPr>
              <a:spcAft>
                <a:spcPts val="600"/>
              </a:spcAft>
            </a:pPr>
            <a:r>
              <a:rPr lang="ru-RU" b="1" dirty="0" smtClean="0"/>
              <a:t> </a:t>
            </a:r>
            <a:endParaRPr lang="en-US" b="1" dirty="0" smtClean="0"/>
          </a:p>
          <a:p>
            <a:pPr>
              <a:spcAft>
                <a:spcPts val="600"/>
              </a:spcAft>
            </a:pPr>
            <a:r>
              <a:rPr b="1" dirty="0" smtClean="0"/>
              <a:t>В </a:t>
            </a:r>
            <a:r>
              <a:rPr b="1" dirty="0" err="1" smtClean="0"/>
              <a:t>нашем</a:t>
            </a:r>
            <a:r>
              <a:rPr b="1" dirty="0" smtClean="0"/>
              <a:t> </a:t>
            </a:r>
            <a:r>
              <a:rPr b="1" dirty="0" err="1" smtClean="0"/>
              <a:t>штате</a:t>
            </a:r>
            <a:r>
              <a:rPr b="1" dirty="0" smtClean="0"/>
              <a:t> </a:t>
            </a:r>
            <a:r>
              <a:rPr b="1" dirty="0" err="1" smtClean="0"/>
              <a:t>работают</a:t>
            </a:r>
            <a:r>
              <a:rPr b="1" dirty="0" smtClean="0"/>
              <a:t> </a:t>
            </a:r>
            <a:r>
              <a:rPr b="1" dirty="0" err="1" smtClean="0"/>
              <a:t>признанные</a:t>
            </a:r>
            <a:r>
              <a:rPr b="1" dirty="0" smtClean="0"/>
              <a:t> </a:t>
            </a:r>
            <a:r>
              <a:rPr b="1" dirty="0" err="1" smtClean="0"/>
              <a:t>специалисты</a:t>
            </a:r>
            <a:r>
              <a:rPr b="1" dirty="0" smtClean="0"/>
              <a:t> в </a:t>
            </a:r>
            <a:r>
              <a:rPr b="1" dirty="0" err="1" smtClean="0"/>
              <a:t>области</a:t>
            </a:r>
            <a:r>
              <a:rPr b="1" dirty="0" smtClean="0"/>
              <a:t> </a:t>
            </a:r>
            <a:r>
              <a:rPr b="1" dirty="0" err="1" smtClean="0"/>
              <a:t>теории</a:t>
            </a:r>
            <a:r>
              <a:rPr b="1" dirty="0" smtClean="0"/>
              <a:t> </a:t>
            </a:r>
            <a:r>
              <a:rPr b="1" dirty="0" err="1" smtClean="0"/>
              <a:t>алгоритмов</a:t>
            </a:r>
            <a:r>
              <a:rPr b="1" dirty="0" smtClean="0"/>
              <a:t>, </a:t>
            </a:r>
            <a:r>
              <a:rPr b="1" dirty="0" err="1" smtClean="0"/>
              <a:t>архитектуры</a:t>
            </a:r>
            <a:r>
              <a:rPr b="1" dirty="0" smtClean="0"/>
              <a:t> и </a:t>
            </a:r>
            <a:r>
              <a:rPr b="1" dirty="0" err="1" smtClean="0"/>
              <a:t>разработки</a:t>
            </a:r>
            <a:r>
              <a:rPr b="1" dirty="0" smtClean="0"/>
              <a:t> </a:t>
            </a:r>
            <a:r>
              <a:rPr b="1" dirty="0" err="1" smtClean="0"/>
              <a:t>программного</a:t>
            </a:r>
            <a:r>
              <a:rPr b="1" dirty="0" smtClean="0"/>
              <a:t> </a:t>
            </a:r>
            <a:r>
              <a:rPr b="1" dirty="0" err="1" smtClean="0"/>
              <a:t>обеспечения</a:t>
            </a:r>
            <a:r>
              <a:rPr b="1" dirty="0" smtClean="0"/>
              <a:t>, </a:t>
            </a:r>
            <a:r>
              <a:rPr b="1" dirty="0" err="1" smtClean="0"/>
              <a:t>статистического</a:t>
            </a:r>
            <a:r>
              <a:rPr b="1" dirty="0" smtClean="0"/>
              <a:t> </a:t>
            </a:r>
            <a:r>
              <a:rPr b="1" dirty="0" err="1" smtClean="0"/>
              <a:t>анализа</a:t>
            </a:r>
            <a:r>
              <a:rPr b="1" dirty="0" smtClean="0"/>
              <a:t> </a:t>
            </a:r>
            <a:r>
              <a:rPr b="1" dirty="0" err="1" smtClean="0"/>
              <a:t>данных</a:t>
            </a:r>
            <a:r>
              <a:rPr b="1" dirty="0" smtClean="0"/>
              <a:t>, а </a:t>
            </a:r>
            <a:r>
              <a:rPr b="1" dirty="0" err="1" smtClean="0"/>
              <a:t>также</a:t>
            </a:r>
            <a:r>
              <a:rPr b="1" dirty="0" smtClean="0"/>
              <a:t> </a:t>
            </a:r>
            <a:r>
              <a:rPr b="1" dirty="0" err="1" smtClean="0"/>
              <a:t>дизайна</a:t>
            </a:r>
            <a:r>
              <a:rPr lang="en-US" b="1" dirty="0" smtClean="0"/>
              <a:t> </a:t>
            </a:r>
            <a:r>
              <a:rPr b="1" dirty="0" err="1" smtClean="0"/>
              <a:t>интерфейсов</a:t>
            </a:r>
            <a:r>
              <a:rPr b="1" dirty="0" smtClean="0"/>
              <a:t>.</a:t>
            </a:r>
          </a:p>
          <a:p>
            <a:pPr>
              <a:spcAft>
                <a:spcPts val="600"/>
              </a:spcAft>
            </a:pPr>
            <a:endParaRPr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2044686" cy="245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5454669"/>
            <a:ext cx="3528392" cy="121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низ 9"/>
          <p:cNvSpPr/>
          <p:nvPr/>
        </p:nvSpPr>
        <p:spPr>
          <a:xfrm>
            <a:off x="3563888" y="1643050"/>
            <a:ext cx="3286148" cy="3429024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3175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Информационные системы в букмекерском бизнесе</a:t>
            </a:r>
            <a:endParaRPr lang="ru-RU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2555776" y="908720"/>
            <a:ext cx="58326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smtClean="0"/>
              <a:t>Современный букмекерский бизнес немыслим без наличия надежной и удобной в эксплуатации информационной системы, полностью охватывающий все области деятельности компании. Подготовка и управление букмекерской линией,  публикация ставок на сайте, регистрация клиентов, приём и расчёт ставок, управление платежами, подготовка финансовых отчётов, риск-менеджмент — все эти процессы невозможны без наличия эффективного программного решения.</a:t>
            </a:r>
          </a:p>
          <a:p>
            <a:pPr indent="360000" algn="just"/>
            <a:r>
              <a:rPr lang="ru-RU" dirty="0" smtClean="0"/>
              <a:t>Большая часть информационных систем, используемых сегодня в практике российских букмекерских компаний, начинала разрабатываться в конце 90-х годов. Специфика российского рынка ставок и сравнительно небольшой объём активов компаний не позволяли использовать решения, разработанные на Западе. Первые букмекерские системы часто разрабатывались непрофессионалами и не учитывали многих  особенностей букмекерских бизнес-процессов.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800" y="1051200"/>
            <a:ext cx="2005200" cy="2370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Информационные системы в букмекерском бизнесе</a:t>
            </a:r>
            <a:endParaRPr lang="ru-RU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2555776" y="908720"/>
            <a:ext cx="58326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smtClean="0"/>
              <a:t>По мере развития букмекерских компаний совершенствовались и их информационные  системы. Однако они сохраняли в себе архитектурные решения, принятые на начальном этапе их развития. Развивался и сам бизнес: появлялись новые сервисы, расширялся приём ставок в Интернете</a:t>
            </a:r>
            <a:r>
              <a:rPr lang="en-US" dirty="0" smtClean="0"/>
              <a:t>,</a:t>
            </a:r>
            <a:r>
              <a:rPr lang="ru-RU" dirty="0" smtClean="0"/>
              <a:t> совершенствовалось оборудование, разрабатывались новые технологии — все это требовало доработки систем, но эти доработки выстраивались обычно на старом фундаменте, поскольку разработка новой системы «с нуля» была связана с рисками и серьёзными финансовыми затратами.</a:t>
            </a:r>
          </a:p>
          <a:p>
            <a:pPr indent="360000" algn="just"/>
            <a:r>
              <a:rPr lang="ru-RU" dirty="0" smtClean="0"/>
              <a:t>Со временем совокупность накопленных проблем в существующих букмекерских системах, а также  другие причины (передел букмекерского рынка, возникновение новых компаний) привели к возникновению букмекерских систем второго поколения, к разработке которых были привлечены специалисты, имеющие значительный опыт работы над букмекерским программным обеспечением. К этому поколению систем относится и </a:t>
            </a:r>
            <a:r>
              <a:rPr lang="en-US" dirty="0" smtClean="0"/>
              <a:t>BET</a:t>
            </a:r>
            <a:r>
              <a:rPr lang="en-US" dirty="0" smtClean="0">
                <a:solidFill>
                  <a:srgbClr val="FF0000"/>
                </a:solidFill>
              </a:rPr>
              <a:t>MILL</a:t>
            </a:r>
            <a:r>
              <a:rPr lang="en-US" baseline="30000" dirty="0" smtClean="0"/>
              <a:t>TM</a:t>
            </a:r>
            <a:r>
              <a:rPr lang="en-US" dirty="0" smtClean="0"/>
              <a:t>.</a:t>
            </a:r>
            <a:endParaRPr lang="ru-RU" dirty="0" smtClean="0"/>
          </a:p>
        </p:txBody>
      </p:sp>
      <p:sp>
        <p:nvSpPr>
          <p:cNvPr id="9" name="Стрелка вниз 8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1040400"/>
            <a:ext cx="2016000" cy="2417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Букмекерские системы второго поколения</a:t>
            </a:r>
            <a:endParaRPr lang="ru-RU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2555776" y="908720"/>
            <a:ext cx="58326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smtClean="0"/>
              <a:t>Характерными особенностями букмекерских систем второго поколения являются: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автоматизация </a:t>
            </a:r>
            <a:r>
              <a:rPr lang="ru-RU" dirty="0" smtClean="0"/>
              <a:t>работы букмекеров-аналитиков за счёт наличия механизмов автоматического или полуавтоматического управления линией (сканеры сторонних источников коэффициентов, автоматическое изменение коэффициентов на основе изменения баланса ставок и т.д.);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использование </a:t>
            </a:r>
            <a:r>
              <a:rPr lang="ru-RU" dirty="0" smtClean="0"/>
              <a:t>структур данных, позволяющих, с одной стороны, предоставлять клиентам широкую номенклатуру сервисов, с другой — обеспечить возможность горизонтального масштабирования системы для обеспечения устойчивой её работы под нагрузкой;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наличие </a:t>
            </a:r>
            <a:r>
              <a:rPr lang="ru-RU" dirty="0" smtClean="0"/>
              <a:t>эффективной системы управления рисками;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построение </a:t>
            </a:r>
            <a:r>
              <a:rPr lang="ru-RU" dirty="0" smtClean="0"/>
              <a:t>интерфейсов на основе </a:t>
            </a:r>
            <a:r>
              <a:rPr lang="en-US" dirty="0" smtClean="0"/>
              <a:t>web</a:t>
            </a:r>
            <a:r>
              <a:rPr lang="ru-RU" dirty="0" smtClean="0"/>
              <a:t>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использование </a:t>
            </a:r>
            <a:r>
              <a:rPr lang="ru-RU" dirty="0" smtClean="0"/>
              <a:t>зрелых и надёжных технологий и архитектурных решений.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00" y="1040400"/>
            <a:ext cx="2016000" cy="2383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Описание системы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785794"/>
            <a:ext cx="806489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smtClean="0"/>
              <a:t>Система </a:t>
            </a:r>
            <a:r>
              <a:rPr lang="en-US" dirty="0" smtClean="0"/>
              <a:t>BET</a:t>
            </a:r>
            <a:r>
              <a:rPr lang="en-US" dirty="0" smtClean="0">
                <a:solidFill>
                  <a:srgbClr val="FF0000"/>
                </a:solidFill>
              </a:rPr>
              <a:t>MILL</a:t>
            </a:r>
            <a:r>
              <a:rPr lang="en-US" baseline="30000" dirty="0" smtClean="0"/>
              <a:t>TM</a:t>
            </a:r>
            <a:r>
              <a:rPr lang="ru-RU" dirty="0" smtClean="0"/>
              <a:t> была разработана группой специалистов компании «Генезис», ранее принимавших участие в работах над букмекерскими системами БК «Марафон», «</a:t>
            </a:r>
            <a:r>
              <a:rPr lang="en-US" dirty="0" err="1" smtClean="0"/>
              <a:t>MaxBet</a:t>
            </a:r>
            <a:r>
              <a:rPr lang="ru-RU" dirty="0" smtClean="0"/>
              <a:t>», «</a:t>
            </a:r>
            <a:r>
              <a:rPr lang="en-US" dirty="0" err="1" smtClean="0"/>
              <a:t>BetZet</a:t>
            </a:r>
            <a:r>
              <a:rPr lang="ru-RU" dirty="0" smtClean="0"/>
              <a:t>» и «</a:t>
            </a:r>
            <a:r>
              <a:rPr lang="en-US" dirty="0" smtClean="0"/>
              <a:t>Bet</a:t>
            </a:r>
            <a:r>
              <a:rPr lang="ru-RU" dirty="0" smtClean="0"/>
              <a:t>-</a:t>
            </a:r>
            <a:r>
              <a:rPr lang="en-US" dirty="0" smtClean="0"/>
              <a:t>V</a:t>
            </a:r>
            <a:r>
              <a:rPr lang="ru-RU" dirty="0" smtClean="0"/>
              <a:t>». </a:t>
            </a:r>
          </a:p>
          <a:p>
            <a:pPr indent="360000" algn="just"/>
            <a:r>
              <a:rPr lang="ru-RU" dirty="0" smtClean="0"/>
              <a:t>Серверная часть системы реализована на базе хорошо зарекомендовавшей себя связки </a:t>
            </a:r>
            <a:r>
              <a:rPr lang="en-US" dirty="0" smtClean="0"/>
              <a:t>Apache + PHP + </a:t>
            </a:r>
            <a:r>
              <a:rPr lang="en-US" dirty="0" err="1" smtClean="0"/>
              <a:t>MySQL</a:t>
            </a:r>
            <a:r>
              <a:rPr lang="en-US" dirty="0" smtClean="0"/>
              <a:t>, </a:t>
            </a:r>
            <a:r>
              <a:rPr lang="ru-RU" dirty="0" smtClean="0"/>
              <a:t>клиентская — основана на </a:t>
            </a:r>
            <a:r>
              <a:rPr lang="en-US" dirty="0" smtClean="0"/>
              <a:t>HTML </a:t>
            </a:r>
            <a:r>
              <a:rPr lang="ru-RU" dirty="0" smtClean="0"/>
              <a:t>и </a:t>
            </a:r>
            <a:r>
              <a:rPr lang="en-US" dirty="0" smtClean="0"/>
              <a:t>AJAX (</a:t>
            </a:r>
            <a:r>
              <a:rPr lang="en-US" dirty="0" err="1" smtClean="0"/>
              <a:t>ExtJS</a:t>
            </a:r>
            <a:r>
              <a:rPr lang="ru-RU" dirty="0" smtClean="0"/>
              <a:t>).</a:t>
            </a:r>
          </a:p>
          <a:p>
            <a:pPr indent="360000" algn="just"/>
            <a:r>
              <a:rPr lang="ru-RU" dirty="0" smtClean="0"/>
              <a:t>Система может быть легко настроена и доработана под нужды любой современной букмекерской компании. Использование распространённых технологий позволяет осуществлять поддержку и развитие системы на основе команды специалистов широко представленных на рынке труда. Политика компании «Генезис» допускает заключение с заказчиком договора, предполагающего передачу исходных кодов системы заказчику. Это позволяет обезопасить компанию-заказчика от рисков, связанных с зависимостью от единственного поставщика услуг по разработке ПО. В то же время наша компания готова взять на себя весь комплекс работ по сопровождению и доработке системы под нужды Вашего бизнеса.</a:t>
            </a:r>
          </a:p>
          <a:p>
            <a:pPr indent="360000" algn="just"/>
            <a:r>
              <a:rPr lang="ru-RU" dirty="0" smtClean="0"/>
              <a:t>Стандартный пакет поставки предполагает наличие сканера сервиса </a:t>
            </a:r>
            <a:r>
              <a:rPr lang="en-US" dirty="0" smtClean="0"/>
              <a:t>sbobet.com, </a:t>
            </a:r>
            <a:r>
              <a:rPr lang="ru-RU" dirty="0" smtClean="0"/>
              <a:t>позволяющего поддерживать актуальную букмекерскую линию без участия букмекеров-аналитиков. При этом маржа на отдельные события или их группы может быть модифицирована на основе заданных в </a:t>
            </a:r>
            <a:r>
              <a:rPr lang="ru-RU" dirty="0" err="1" smtClean="0"/>
              <a:t>бэк-офисе</a:t>
            </a:r>
            <a:r>
              <a:rPr lang="ru-RU" dirty="0" smtClean="0"/>
              <a:t> правил. При необходимости возможна разработка дополнительных сканеров.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Описание системы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78579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smtClean="0"/>
              <a:t>Наша компания готова разработать для Вас оригинальный дизайн клиентской части системы.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demo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12776"/>
            <a:ext cx="5238750" cy="4486275"/>
          </a:xfrm>
          <a:prstGeom prst="rect">
            <a:avLst/>
          </a:prstGeom>
        </p:spPr>
      </p:pic>
      <p:pic>
        <p:nvPicPr>
          <p:cNvPr id="6" name="Рисунок 5" descr="dem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2276872"/>
            <a:ext cx="5238750" cy="4362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Описание системы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78579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smtClean="0"/>
              <a:t>Система позволяет поддерживать одновременно несколько схем оформления и несколько букмекерских линий, что позволяет осуществлять сегментацию целевой аудитории или же предоставить пользователям самостоятельно выбирать внешний вид интерфейса системы.</a:t>
            </a:r>
            <a:endParaRPr lang="en-US" dirty="0" smtClean="0"/>
          </a:p>
        </p:txBody>
      </p:sp>
      <p:sp>
        <p:nvSpPr>
          <p:cNvPr id="12" name="Стрелка вниз 11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dem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2364829"/>
            <a:ext cx="5238750" cy="3800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376" y="1988840"/>
            <a:ext cx="5716800" cy="2983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Описание системы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78579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err="1" smtClean="0"/>
              <a:t>Бэк-офис</a:t>
            </a:r>
            <a:r>
              <a:rPr lang="ru-RU" dirty="0" smtClean="0"/>
              <a:t> системы также реализован на основе </a:t>
            </a:r>
            <a:r>
              <a:rPr lang="en-US" dirty="0" smtClean="0"/>
              <a:t>web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Это позволяет организовать доступ для менеджеров, операторов и аналитиков с рабочих станций и мобильных устройств работающих под управлением различных операционных систем без установки дополнительного клиентского ПО.</a:t>
            </a:r>
            <a:endParaRPr lang="en-US" dirty="0" smtClean="0"/>
          </a:p>
        </p:txBody>
      </p:sp>
      <p:sp>
        <p:nvSpPr>
          <p:cNvPr id="12" name="Стрелка вниз 11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492896"/>
            <a:ext cx="5868144" cy="29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2996952"/>
            <a:ext cx="5868000" cy="3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Описание системы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785794"/>
            <a:ext cx="806489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err="1" smtClean="0"/>
              <a:t>Бэк-офис</a:t>
            </a:r>
            <a:r>
              <a:rPr lang="ru-RU" dirty="0" smtClean="0"/>
              <a:t> системы в стандартной поставке включает в себя следующие разделы</a:t>
            </a:r>
            <a:r>
              <a:rPr lang="ru-RU" dirty="0" smtClean="0"/>
              <a:t>:</a:t>
            </a:r>
          </a:p>
          <a:p>
            <a:pPr indent="360000" algn="just">
              <a:spcBef>
                <a:spcPts val="1200"/>
              </a:spcBef>
              <a:buFont typeface="Wingdings" pitchFamily="2" charset="2"/>
              <a:buChar char="q"/>
            </a:pPr>
            <a:r>
              <a:rPr lang="ru-RU" dirty="0" smtClean="0"/>
              <a:t>форму </a:t>
            </a:r>
            <a:r>
              <a:rPr lang="ru-RU" dirty="0" smtClean="0"/>
              <a:t>для управления учётными записями клиентов, позволяющую добавлять, удалять и редактировать учётные записи клиентов, ограничивать их доступ на сайт, задавать агентов и агентские отчисления по каждому отдельному клиенту;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</a:t>
            </a:r>
            <a:r>
              <a:rPr lang="ru-RU" dirty="0" smtClean="0"/>
              <a:t>для управления балансами клиентов, позволяющую просматривать балансы клиентов и при необходимости производить их </a:t>
            </a:r>
            <a:r>
              <a:rPr lang="ru-RU" dirty="0" smtClean="0"/>
              <a:t>ручное подтверждение;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для просмотра журнала аудита систему;</a:t>
            </a:r>
            <a:endParaRPr lang="ru-RU" dirty="0" smtClean="0"/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</a:t>
            </a:r>
            <a:r>
              <a:rPr lang="ru-RU" dirty="0" smtClean="0"/>
              <a:t>для управления платежами;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</a:t>
            </a:r>
            <a:r>
              <a:rPr lang="ru-RU" dirty="0" smtClean="0"/>
              <a:t>для управления кассой (кассами) конторы;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</a:t>
            </a:r>
            <a:r>
              <a:rPr lang="ru-RU" dirty="0" smtClean="0"/>
              <a:t>для управления букмекерской линией;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</a:t>
            </a:r>
            <a:r>
              <a:rPr lang="ru-RU" dirty="0" smtClean="0"/>
              <a:t>для управления сканированием</a:t>
            </a:r>
            <a:r>
              <a:rPr lang="ru-RU" dirty="0" smtClean="0"/>
              <a:t>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для мониторинга поступающих ставок;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для ввода результатов спортивных событий;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для ввода максимальных размеров ставок на события и турниры;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для ввода приоритетов сортировки для турниров в линии;</a:t>
            </a:r>
            <a:endParaRPr lang="ru-RU" dirty="0" smtClean="0"/>
          </a:p>
        </p:txBody>
      </p:sp>
      <p:sp>
        <p:nvSpPr>
          <p:cNvPr id="12" name="Стрелка вниз 11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Описание системы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785794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</a:t>
            </a:r>
            <a:r>
              <a:rPr lang="ru-RU" dirty="0" smtClean="0"/>
              <a:t>для управления ставками (система поддерживает три вида ставок: одиночная ставка, экспресс и система);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</a:t>
            </a:r>
            <a:r>
              <a:rPr lang="ru-RU" dirty="0" smtClean="0"/>
              <a:t>для управления хеджирующими ставками (т.е. ставками, осуществляемыми в конторах-партнёрах с целью страховки рисков</a:t>
            </a:r>
            <a:r>
              <a:rPr lang="ru-RU" dirty="0" smtClean="0"/>
              <a:t>);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для редактирования настроек системы;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форму для редактирования прав доступа пользователей к различным разделам системы;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 форму для редактирования списка партнёров компании;</a:t>
            </a:r>
            <a:endParaRPr lang="ru-RU" dirty="0" smtClean="0"/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формы </a:t>
            </a:r>
            <a:r>
              <a:rPr lang="ru-RU" dirty="0" smtClean="0"/>
              <a:t>с отчётами по работе компании (прибыль и убытки в разрезе клиентов, агентов, интервалов времени, партнёров и касс</a:t>
            </a:r>
            <a:r>
              <a:rPr lang="ru-RU" dirty="0" smtClean="0"/>
              <a:t>).</a:t>
            </a:r>
          </a:p>
          <a:p>
            <a:pPr indent="360000" algn="just"/>
            <a:endParaRPr lang="ru-RU" dirty="0" smtClean="0"/>
          </a:p>
          <a:p>
            <a:pPr indent="360000" algn="just"/>
            <a:r>
              <a:rPr lang="ru-RU" dirty="0" smtClean="0"/>
              <a:t>Кроме этого расширенный комплект поставки содержит также </a:t>
            </a:r>
            <a:r>
              <a:rPr lang="en-US" dirty="0" smtClean="0"/>
              <a:t>web-</a:t>
            </a:r>
            <a:r>
              <a:rPr lang="ru-RU" dirty="0" smtClean="0"/>
              <a:t>интерфейс кассира для пункта приёма ставок, позволяющий принимать ставки, печатать квитанции и линию, осуществлять выплаты по выигравшим ставкам, регистрировать новых клиентов, а также вести учёт средств в кассе.</a:t>
            </a:r>
            <a:endParaRPr lang="ru-RU" dirty="0" smtClean="0"/>
          </a:p>
        </p:txBody>
      </p:sp>
      <p:sp>
        <p:nvSpPr>
          <p:cNvPr id="12" name="Стрелка вниз 11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Описание системы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785794"/>
            <a:ext cx="80648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dirty="0" smtClean="0"/>
              <a:t>Кроме поставки основных компонентов системы наша компания предлагает Вам следующие услуги в области букмекерского бизнеса: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разработку </a:t>
            </a:r>
            <a:r>
              <a:rPr lang="ru-RU" dirty="0" smtClean="0"/>
              <a:t>дополнительных модулей для системы, реализующих расширенный функционал, в т.ч. дополнительных сканеров, отчётов, процедур </a:t>
            </a:r>
            <a:r>
              <a:rPr lang="ru-RU" dirty="0" err="1" smtClean="0"/>
              <a:t>риск-менеджмента</a:t>
            </a:r>
            <a:r>
              <a:rPr lang="ru-RU" dirty="0" smtClean="0"/>
              <a:t> и разграничения доступа, трансляции результатов спортивных событий на сайте (на базе </a:t>
            </a:r>
            <a:r>
              <a:rPr lang="en-US" dirty="0" err="1" smtClean="0"/>
              <a:t>livescore</a:t>
            </a:r>
            <a:r>
              <a:rPr lang="en-US" dirty="0" smtClean="0"/>
              <a:t> </a:t>
            </a:r>
            <a:r>
              <a:rPr lang="ru-RU" dirty="0" smtClean="0"/>
              <a:t>или другого </a:t>
            </a:r>
            <a:r>
              <a:rPr lang="en-US" dirty="0" smtClean="0"/>
              <a:t>online-</a:t>
            </a:r>
            <a:r>
              <a:rPr lang="ru-RU" dirty="0" smtClean="0"/>
              <a:t>сервиса), дополнительных игровых сервисов, трансляции новостей и спортивной аналитики на сайте, рекламных модулей и мн. др.</a:t>
            </a:r>
            <a:r>
              <a:rPr lang="en-US" dirty="0" smtClean="0"/>
              <a:t>;</a:t>
            </a:r>
            <a:endParaRPr lang="ru-RU" dirty="0" smtClean="0"/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разработку </a:t>
            </a:r>
            <a:r>
              <a:rPr lang="ru-RU" dirty="0" smtClean="0"/>
              <a:t>дополнительных математических моделей для управления коэффициентами и рисками;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разработку </a:t>
            </a:r>
            <a:r>
              <a:rPr lang="ru-RU" dirty="0" err="1" smtClean="0"/>
              <a:t>брендовой</a:t>
            </a:r>
            <a:r>
              <a:rPr lang="ru-RU" dirty="0" smtClean="0"/>
              <a:t> политики и дизайнерских решений, как в </a:t>
            </a:r>
            <a:r>
              <a:rPr lang="en-US" dirty="0" smtClean="0"/>
              <a:t>web, </a:t>
            </a:r>
            <a:r>
              <a:rPr lang="ru-RU" dirty="0" smtClean="0"/>
              <a:t>так и в полиграфии, рекламной и интерьерной сферах;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услуги </a:t>
            </a:r>
            <a:r>
              <a:rPr lang="ru-RU" dirty="0" smtClean="0"/>
              <a:t>по подбору и обучению специалистов, в том числе </a:t>
            </a:r>
            <a:r>
              <a:rPr lang="en-US" dirty="0" smtClean="0"/>
              <a:t>IT-</a:t>
            </a:r>
            <a:r>
              <a:rPr lang="ru-RU" dirty="0" smtClean="0"/>
              <a:t>специалистов для поддержки и развития информационной системы;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поиск </a:t>
            </a:r>
            <a:r>
              <a:rPr lang="ru-RU" dirty="0" smtClean="0"/>
              <a:t>партнёров для хеджирования рисков;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разработку </a:t>
            </a:r>
            <a:r>
              <a:rPr lang="ru-RU" dirty="0" smtClean="0"/>
              <a:t>технической документации (в т.ч. технических заданий, </a:t>
            </a:r>
            <a:r>
              <a:rPr lang="ru-RU" dirty="0" smtClean="0"/>
              <a:t>презентаций</a:t>
            </a:r>
            <a:r>
              <a:rPr lang="ru-RU" dirty="0" smtClean="0"/>
              <a:t>, руководств);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консалтинг </a:t>
            </a:r>
            <a:r>
              <a:rPr lang="ru-RU" dirty="0" smtClean="0"/>
              <a:t>в вопросах </a:t>
            </a:r>
            <a:r>
              <a:rPr lang="en-US" dirty="0" smtClean="0"/>
              <a:t>IT </a:t>
            </a:r>
            <a:r>
              <a:rPr lang="ru-RU" dirty="0" smtClean="0"/>
              <a:t>и технического обеспечения бизнеса;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аудит </a:t>
            </a:r>
            <a:r>
              <a:rPr lang="ru-RU" dirty="0" smtClean="0"/>
              <a:t>информационных систем и технических решений;</a:t>
            </a:r>
          </a:p>
          <a:p>
            <a:pPr indent="360000" algn="just">
              <a:buFont typeface="Wingdings" pitchFamily="2" charset="2"/>
              <a:buChar char="q"/>
            </a:pPr>
            <a:r>
              <a:rPr lang="ru-RU" dirty="0" smtClean="0"/>
              <a:t>услуги </a:t>
            </a:r>
            <a:r>
              <a:rPr lang="ru-RU" dirty="0" smtClean="0"/>
              <a:t>по поддержке и сопровождению информационной системы.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Другие решения нашей компании</a:t>
            </a:r>
            <a:endParaRPr lang="ru-RU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2555776" y="908720"/>
            <a:ext cx="58326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Наша компания также предлагает вашему вниманию следующие решения и услуги в сфере </a:t>
            </a:r>
            <a:r>
              <a:rPr lang="en-US" dirty="0" smtClean="0"/>
              <a:t>IT:</a:t>
            </a:r>
          </a:p>
          <a:p>
            <a:r>
              <a:rPr lang="ru-RU" dirty="0" smtClean="0"/>
              <a:t>—</a:t>
            </a:r>
            <a:r>
              <a:rPr lang="en-US" dirty="0" smtClean="0"/>
              <a:t> </a:t>
            </a:r>
            <a:r>
              <a:rPr lang="ru-RU" dirty="0" smtClean="0"/>
              <a:t>пакет компонентов для автоматического поиска контактных телефонов физических лиц при помощи большого набора в </a:t>
            </a:r>
            <a:r>
              <a:rPr lang="en-US" dirty="0" smtClean="0"/>
              <a:t>online </a:t>
            </a:r>
            <a:r>
              <a:rPr lang="ru-RU" dirty="0" smtClean="0"/>
              <a:t>и </a:t>
            </a:r>
            <a:r>
              <a:rPr lang="en-US" dirty="0" smtClean="0"/>
              <a:t>offline </a:t>
            </a:r>
            <a:r>
              <a:rPr lang="ru-RU" dirty="0" smtClean="0"/>
              <a:t>телефонных баз;</a:t>
            </a:r>
          </a:p>
          <a:p>
            <a:r>
              <a:rPr lang="ru-RU" dirty="0" smtClean="0"/>
              <a:t>— услуги по разработке программного обеспечения с применением широкого спектра программных инструментов; в том числе с передачей исходных текстов и исключительных прав;</a:t>
            </a:r>
          </a:p>
          <a:p>
            <a:r>
              <a:rPr lang="ru-RU" dirty="0" smtClean="0"/>
              <a:t>— решения для обработки клиентских данных на основе пакета </a:t>
            </a:r>
            <a:r>
              <a:rPr lang="en-US" dirty="0" smtClean="0"/>
              <a:t>CLEANUP</a:t>
            </a:r>
            <a:r>
              <a:rPr lang="en-US" dirty="0" smtClean="0">
                <a:solidFill>
                  <a:srgbClr val="FF0000"/>
                </a:solidFill>
              </a:rPr>
              <a:t>DATA</a:t>
            </a:r>
            <a:r>
              <a:rPr lang="en-US" baseline="30000" dirty="0" smtClean="0"/>
              <a:t>TM</a:t>
            </a:r>
            <a:r>
              <a:rPr lang="ru-RU" dirty="0" smtClean="0"/>
              <a:t> (разбор и очистка адресов, телефонов и т.д., импорт реестров клиентских данных в информационную систему компании);</a:t>
            </a:r>
          </a:p>
          <a:p>
            <a:r>
              <a:rPr lang="ru-RU" dirty="0" smtClean="0"/>
              <a:t>— верстка и дизайн корпоративных сайтов, в т.ч. реализующих сложные сервисы для их посетителей;</a:t>
            </a:r>
          </a:p>
          <a:p>
            <a:r>
              <a:rPr lang="ru-RU" dirty="0" smtClean="0"/>
              <a:t>— решения в области статистического анализа данных;</a:t>
            </a:r>
            <a:endParaRPr lang="en-US" dirty="0" smtClean="0"/>
          </a:p>
          <a:p>
            <a:r>
              <a:rPr lang="ru-RU" dirty="0" smtClean="0"/>
              <a:t>— консалтинг в области </a:t>
            </a:r>
            <a:r>
              <a:rPr lang="en-US" dirty="0" smtClean="0"/>
              <a:t>IT</a:t>
            </a:r>
            <a:r>
              <a:rPr lang="ru-RU" dirty="0" smtClean="0"/>
              <a:t> на единовременной или регулярной основе, в т.ч. помощь в организации подбора кадров, создании </a:t>
            </a:r>
            <a:r>
              <a:rPr lang="en-US" dirty="0" smtClean="0"/>
              <a:t>IT-</a:t>
            </a:r>
            <a:r>
              <a:rPr lang="ru-RU" dirty="0" smtClean="0"/>
              <a:t>инфраструктуры компании.</a:t>
            </a:r>
            <a:endParaRPr lang="en-US" dirty="0" smtClean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2044686" cy="245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Стрелка вниз 4"/>
          <p:cNvSpPr/>
          <p:nvPr/>
        </p:nvSpPr>
        <p:spPr>
          <a:xfrm>
            <a:off x="342899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383704"/>
          </a:xfrm>
        </p:spPr>
        <p:txBody>
          <a:bodyPr>
            <a:normAutofit/>
          </a:bodyPr>
          <a:lstStyle>
            <a:extLst/>
          </a:lstStyle>
          <a:p>
            <a:r>
              <a:rPr lang="ru-RU" sz="1800" dirty="0" smtClean="0"/>
              <a:t>О нашей компании</a:t>
            </a:r>
            <a:endParaRPr lang="ru-RU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2555776" y="908720"/>
            <a:ext cx="583264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 smtClean="0"/>
              <a:t>Основными направлениями деятельности компании </a:t>
            </a:r>
            <a:r>
              <a:rPr lang="ru-RU" b="1" dirty="0" smtClean="0">
                <a:solidFill>
                  <a:srgbClr val="FF0000"/>
                </a:solidFill>
              </a:rPr>
              <a:t>ООО «Генезис</a:t>
            </a:r>
            <a:r>
              <a:rPr lang="en-US" b="1" dirty="0" smtClean="0">
                <a:solidFill>
                  <a:srgbClr val="FF0000"/>
                </a:solidFill>
              </a:rPr>
              <a:t>»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являются: разработка </a:t>
            </a:r>
            <a:r>
              <a:rPr lang="en-US" b="1" dirty="0" smtClean="0"/>
              <a:t>IT-</a:t>
            </a:r>
            <a:r>
              <a:rPr lang="ru-RU" b="1" dirty="0" smtClean="0"/>
              <a:t>решений для автоматизированной интеллектуальной обработки данных, </a:t>
            </a:r>
            <a:r>
              <a:rPr lang="en-US" b="1" dirty="0" smtClean="0"/>
              <a:t>data mining, </a:t>
            </a:r>
            <a:r>
              <a:rPr lang="ru-RU" b="1" dirty="0" smtClean="0"/>
              <a:t>а также консалтинг в сфере </a:t>
            </a:r>
            <a:r>
              <a:rPr lang="en-US" b="1" dirty="0" smtClean="0"/>
              <a:t>IT.</a:t>
            </a:r>
            <a:r>
              <a:rPr b="1" dirty="0" smtClean="0"/>
              <a:t> </a:t>
            </a:r>
            <a:endParaRPr lang="ru-RU" b="1" dirty="0" smtClean="0"/>
          </a:p>
          <a:p>
            <a:pPr>
              <a:spcAft>
                <a:spcPts val="600"/>
              </a:spcAft>
            </a:pPr>
            <a:r>
              <a:rPr lang="ru-RU" b="1" dirty="0" smtClean="0"/>
              <a:t>Мы сочетаем в своей работе большой опыт разработки программных продуктов и использование современных технологий проектирования, практикуя </a:t>
            </a:r>
            <a:r>
              <a:rPr b="1" dirty="0" err="1" smtClean="0"/>
              <a:t>гибкий</a:t>
            </a:r>
            <a:r>
              <a:rPr b="1" dirty="0" smtClean="0"/>
              <a:t> и </a:t>
            </a:r>
            <a:r>
              <a:rPr b="1" dirty="0" err="1" smtClean="0"/>
              <a:t>рациональный</a:t>
            </a:r>
            <a:r>
              <a:rPr b="1" dirty="0" smtClean="0"/>
              <a:t> </a:t>
            </a:r>
            <a:r>
              <a:rPr b="1" dirty="0" err="1" smtClean="0"/>
              <a:t>подход</a:t>
            </a:r>
            <a:r>
              <a:rPr b="1" dirty="0" smtClean="0"/>
              <a:t> </a:t>
            </a:r>
            <a:r>
              <a:rPr b="1" dirty="0" err="1" smtClean="0"/>
              <a:t>при</a:t>
            </a:r>
            <a:r>
              <a:rPr b="1" dirty="0" smtClean="0"/>
              <a:t> </a:t>
            </a:r>
            <a:r>
              <a:rPr b="1" dirty="0" err="1" smtClean="0"/>
              <a:t>взаимодействии</a:t>
            </a:r>
            <a:r>
              <a:rPr b="1" dirty="0" smtClean="0"/>
              <a:t> с </a:t>
            </a:r>
            <a:r>
              <a:rPr b="1" dirty="0" err="1" smtClean="0"/>
              <a:t>нашими</a:t>
            </a:r>
            <a:r>
              <a:rPr b="1" dirty="0" smtClean="0"/>
              <a:t> </a:t>
            </a:r>
            <a:r>
              <a:rPr b="1" dirty="0" err="1" smtClean="0"/>
              <a:t>клиентами</a:t>
            </a:r>
            <a:r>
              <a:rPr b="1" dirty="0" smtClean="0"/>
              <a:t>, </a:t>
            </a:r>
            <a:r>
              <a:rPr b="1" dirty="0" err="1" smtClean="0"/>
              <a:t>направленный</a:t>
            </a:r>
            <a:r>
              <a:rPr b="1" dirty="0" smtClean="0"/>
              <a:t> </a:t>
            </a:r>
            <a:r>
              <a:rPr b="1" dirty="0" err="1" smtClean="0"/>
              <a:t>на</a:t>
            </a:r>
            <a:r>
              <a:rPr b="1" dirty="0" smtClean="0"/>
              <a:t> </a:t>
            </a:r>
            <a:r>
              <a:rPr b="1" dirty="0" err="1" smtClean="0"/>
              <a:t>достижение</a:t>
            </a:r>
            <a:r>
              <a:rPr b="1" dirty="0" smtClean="0"/>
              <a:t> </a:t>
            </a:r>
            <a:r>
              <a:rPr b="1" dirty="0" err="1" smtClean="0"/>
              <a:t>максимального</a:t>
            </a:r>
            <a:r>
              <a:rPr b="1" dirty="0" smtClean="0"/>
              <a:t> </a:t>
            </a:r>
            <a:r>
              <a:rPr b="1" dirty="0" err="1" smtClean="0"/>
              <a:t>удобства</a:t>
            </a:r>
            <a:r>
              <a:rPr b="1" dirty="0" smtClean="0"/>
              <a:t> </a:t>
            </a:r>
            <a:r>
              <a:rPr b="1" dirty="0" err="1" smtClean="0"/>
              <a:t>для</a:t>
            </a:r>
            <a:r>
              <a:rPr b="1" dirty="0" smtClean="0"/>
              <a:t> </a:t>
            </a:r>
            <a:r>
              <a:rPr b="1" dirty="0" err="1" smtClean="0"/>
              <a:t>конечного</a:t>
            </a:r>
            <a:r>
              <a:rPr b="1" dirty="0" smtClean="0"/>
              <a:t> </a:t>
            </a:r>
            <a:r>
              <a:rPr b="1" dirty="0" err="1" smtClean="0"/>
              <a:t>пользователя</a:t>
            </a:r>
            <a:r>
              <a:rPr b="1" dirty="0" smtClean="0"/>
              <a:t>. </a:t>
            </a:r>
            <a:r>
              <a:rPr b="1" dirty="0" err="1" smtClean="0"/>
              <a:t>Мы</a:t>
            </a:r>
            <a:r>
              <a:rPr b="1" dirty="0" smtClean="0"/>
              <a:t> </a:t>
            </a:r>
            <a:r>
              <a:rPr b="1" dirty="0" err="1" smtClean="0"/>
              <a:t>готовы</a:t>
            </a:r>
            <a:r>
              <a:rPr b="1" dirty="0" smtClean="0"/>
              <a:t> </a:t>
            </a:r>
            <a:r>
              <a:rPr b="1" dirty="0" err="1" smtClean="0"/>
              <a:t>взяться</a:t>
            </a:r>
            <a:r>
              <a:rPr b="1" dirty="0" smtClean="0"/>
              <a:t> </a:t>
            </a:r>
            <a:r>
              <a:rPr b="1" dirty="0" err="1" smtClean="0"/>
              <a:t>за</a:t>
            </a:r>
            <a:r>
              <a:rPr b="1" dirty="0" smtClean="0"/>
              <a:t> </a:t>
            </a:r>
            <a:r>
              <a:rPr b="1" dirty="0" err="1" smtClean="0"/>
              <a:t>решение</a:t>
            </a:r>
            <a:r>
              <a:rPr b="1" dirty="0" smtClean="0"/>
              <a:t> </a:t>
            </a:r>
            <a:r>
              <a:rPr b="1" dirty="0" err="1" smtClean="0"/>
              <a:t>самых</a:t>
            </a:r>
            <a:r>
              <a:rPr b="1" dirty="0" smtClean="0"/>
              <a:t> </a:t>
            </a:r>
            <a:r>
              <a:rPr b="1" dirty="0" err="1" smtClean="0"/>
              <a:t>сложных</a:t>
            </a:r>
            <a:r>
              <a:rPr b="1" dirty="0" smtClean="0"/>
              <a:t> </a:t>
            </a:r>
            <a:r>
              <a:rPr b="1" dirty="0" err="1" smtClean="0"/>
              <a:t>задач</a:t>
            </a:r>
            <a:r>
              <a:rPr b="1" dirty="0" smtClean="0"/>
              <a:t> и </a:t>
            </a:r>
            <a:r>
              <a:rPr b="1" dirty="0" err="1" smtClean="0"/>
              <a:t>создать</a:t>
            </a:r>
            <a:r>
              <a:rPr b="1" dirty="0" smtClean="0"/>
              <a:t> </a:t>
            </a:r>
            <a:r>
              <a:rPr b="1" dirty="0" err="1" smtClean="0"/>
              <a:t>для</a:t>
            </a:r>
            <a:r>
              <a:rPr b="1" dirty="0" smtClean="0"/>
              <a:t> </a:t>
            </a:r>
            <a:r>
              <a:rPr b="1" dirty="0" err="1" smtClean="0"/>
              <a:t>вас</a:t>
            </a:r>
            <a:r>
              <a:rPr b="1" dirty="0" smtClean="0"/>
              <a:t> </a:t>
            </a:r>
            <a:r>
              <a:rPr b="1" dirty="0" err="1" smtClean="0"/>
              <a:t>простой</a:t>
            </a:r>
            <a:r>
              <a:rPr b="1" dirty="0" smtClean="0"/>
              <a:t> и </a:t>
            </a:r>
            <a:r>
              <a:rPr b="1" dirty="0" err="1" smtClean="0"/>
              <a:t>практичный</a:t>
            </a:r>
            <a:r>
              <a:rPr b="1" dirty="0" smtClean="0"/>
              <a:t> </a:t>
            </a:r>
            <a:r>
              <a:rPr b="1" dirty="0" err="1" smtClean="0"/>
              <a:t>программный</a:t>
            </a:r>
            <a:r>
              <a:rPr b="1" dirty="0" smtClean="0"/>
              <a:t> </a:t>
            </a:r>
            <a:r>
              <a:rPr b="1" dirty="0" err="1" smtClean="0"/>
              <a:t>инструмент</a:t>
            </a:r>
            <a:r>
              <a:rPr b="1" dirty="0" smtClean="0"/>
              <a:t>. </a:t>
            </a:r>
          </a:p>
          <a:p>
            <a:pPr>
              <a:spcAft>
                <a:spcPts val="600"/>
              </a:spcAft>
            </a:pPr>
            <a:r>
              <a:rPr lang="ru-RU" b="1" dirty="0" smtClean="0"/>
              <a:t>Наш сайт:</a:t>
            </a:r>
            <a:r>
              <a:rPr lang="ru-RU" dirty="0" smtClean="0"/>
              <a:t> </a:t>
            </a:r>
            <a:r>
              <a:rPr lang="en-US" b="1" u="sng" dirty="0" smtClean="0">
                <a:solidFill>
                  <a:srgbClr val="FF0000"/>
                </a:solidFill>
              </a:rPr>
              <a:t>http://genes1s.net</a:t>
            </a:r>
            <a:endParaRPr lang="ru-RU" b="1" u="sng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2044686" cy="245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олилиния 4"/>
          <p:cNvSpPr/>
          <p:nvPr/>
        </p:nvSpPr>
        <p:spPr>
          <a:xfrm>
            <a:off x="323528" y="5091281"/>
            <a:ext cx="8496944" cy="353943"/>
          </a:xfrm>
          <a:custGeom>
            <a:avLst/>
            <a:gdLst>
              <a:gd name="connsiteX0" fmla="*/ 0 w 8640960"/>
              <a:gd name="connsiteY0" fmla="*/ 0 h 353943"/>
              <a:gd name="connsiteX1" fmla="*/ 8640960 w 8640960"/>
              <a:gd name="connsiteY1" fmla="*/ 0 h 353943"/>
              <a:gd name="connsiteX2" fmla="*/ 8640960 w 8640960"/>
              <a:gd name="connsiteY2" fmla="*/ 353943 h 353943"/>
              <a:gd name="connsiteX3" fmla="*/ 0 w 8640960"/>
              <a:gd name="connsiteY3" fmla="*/ 353943 h 353943"/>
              <a:gd name="connsiteX4" fmla="*/ 0 w 8640960"/>
              <a:gd name="connsiteY4" fmla="*/ 0 h 35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960" h="353943">
                <a:moveTo>
                  <a:pt x="0" y="0"/>
                </a:moveTo>
                <a:lnTo>
                  <a:pt x="8640960" y="0"/>
                </a:lnTo>
                <a:lnTo>
                  <a:pt x="8640960" y="353943"/>
                </a:lnTo>
                <a:lnTo>
                  <a:pt x="0" y="3539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sz="1700" dirty="0" err="1" smtClean="0">
                <a:solidFill>
                  <a:schemeClr val="tx1"/>
                </a:solidFill>
                <a:cs typeface="Times New Roman" pitchFamily="18" charset="0"/>
              </a:rPr>
              <a:t>Вы</a:t>
            </a:r>
            <a:r>
              <a:rPr sz="17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sz="1700" dirty="0" err="1" smtClean="0">
                <a:solidFill>
                  <a:schemeClr val="tx1"/>
                </a:solidFill>
                <a:cs typeface="Times New Roman" pitchFamily="18" charset="0"/>
              </a:rPr>
              <a:t>приобретаете</a:t>
            </a:r>
            <a:r>
              <a:rPr sz="17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высокотехнологичный</a:t>
            </a:r>
            <a:r>
              <a:rPr sz="1700" dirty="0" smtClean="0">
                <a:solidFill>
                  <a:schemeClr val="tx1"/>
                </a:solidFill>
                <a:cs typeface="Times New Roman" pitchFamily="18" charset="0"/>
              </a:rPr>
              <a:t>,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конкурентный</a:t>
            </a:r>
            <a:r>
              <a:rPr sz="17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1700" dirty="0" smtClean="0">
                <a:solidFill>
                  <a:schemeClr val="tx1"/>
                </a:solidFill>
                <a:cs typeface="Times New Roman" pitchFamily="18" charset="0"/>
              </a:rPr>
              <a:t>IT</a:t>
            </a:r>
            <a:r>
              <a:rPr lang="ru-RU" sz="1700" dirty="0" smtClean="0">
                <a:solidFill>
                  <a:schemeClr val="tx1"/>
                </a:solidFill>
                <a:cs typeface="Times New Roman" pitchFamily="18" charset="0"/>
              </a:rPr>
              <a:t>-</a:t>
            </a:r>
            <a:r>
              <a:rPr sz="1700" dirty="0" err="1" smtClean="0">
                <a:solidFill>
                  <a:schemeClr val="tx1"/>
                </a:solidFill>
                <a:cs typeface="Times New Roman" pitchFamily="18" charset="0"/>
              </a:rPr>
              <a:t>продукт</a:t>
            </a:r>
            <a:r>
              <a:rPr sz="17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за</a:t>
            </a:r>
            <a:r>
              <a:rPr sz="1700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меньшие</a:t>
            </a:r>
            <a:r>
              <a:rPr sz="1700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sz="1700" b="1" dirty="0" err="1" smtClean="0">
                <a:solidFill>
                  <a:schemeClr val="bg1"/>
                </a:solidFill>
                <a:cs typeface="Times New Roman" pitchFamily="18" charset="0"/>
              </a:rPr>
              <a:t>деньги</a:t>
            </a:r>
            <a:endParaRPr sz="17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lum contrast="3000"/>
          </a:blip>
          <a:srcRect/>
          <a:stretch>
            <a:fillRect/>
          </a:stretch>
        </p:blipFill>
        <p:spPr bwMode="auto">
          <a:xfrm>
            <a:off x="2555776" y="5526677"/>
            <a:ext cx="3528392" cy="121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низ 6"/>
          <p:cNvSpPr/>
          <p:nvPr/>
        </p:nvSpPr>
        <p:spPr>
          <a:xfrm>
            <a:off x="3570728" y="1800176"/>
            <a:ext cx="3286148" cy="3429024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3175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419872" y="1785926"/>
            <a:ext cx="3071834" cy="3357586"/>
          </a:xfrm>
          <a:prstGeom prst="downArrow">
            <a:avLst/>
          </a:prstGeom>
          <a:solidFill>
            <a:schemeClr val="accent6">
              <a:lumMod val="50000"/>
              <a:alpha val="10000"/>
            </a:schemeClr>
          </a:solidFill>
          <a:ln w="6350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1359</Words>
  <Application>Microsoft Office PowerPoint</Application>
  <PresentationFormat>Экран (4:3)</PresentationFormat>
  <Paragraphs>92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Pitchbook</vt:lpstr>
      <vt:lpstr>Интегрированная информационная система для букмекерского бизнеса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2010-10-27T22:34:34Z</dcterms:created>
  <dcterms:modified xsi:type="dcterms:W3CDTF">2011-10-03T03:06:21Z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1049</vt:i4>
  </property>
  <property fmtid="{D5CDD505-2E9C-101B-9397-08002B2CF9AE}" pid="3" name="_Version">
    <vt:lpwstr>12.0.4518</vt:lpwstr>
  </property>
</Properties>
</file>