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283" r:id="rId4"/>
    <p:sldId id="285" r:id="rId5"/>
    <p:sldId id="284" r:id="rId6"/>
    <p:sldId id="324" r:id="rId7"/>
    <p:sldId id="327" r:id="rId8"/>
    <p:sldId id="319" r:id="rId9"/>
    <p:sldId id="320" r:id="rId10"/>
    <p:sldId id="325" r:id="rId11"/>
    <p:sldId id="322" r:id="rId12"/>
    <p:sldId id="326" r:id="rId13"/>
    <p:sldId id="305" r:id="rId14"/>
    <p:sldId id="317" r:id="rId1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034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5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6/28/2006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10136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029761"/>
            <a:ext cx="1648718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05.03.2011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6/28/2006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784976" cy="427112"/>
          </a:xfrm>
        </p:spPr>
        <p:txBody>
          <a:bodyPr/>
          <a:lstStyle>
            <a:extLst/>
          </a:lstStyle>
          <a:p>
            <a:r>
              <a:rPr lang="ru-RU" cap="none" spc="0" dirty="0" smtClean="0">
                <a:latin typeface="Calibri" pitchFamily="34" charset="0"/>
                <a:cs typeface="Times New Roman" pitchFamily="18" charset="0"/>
              </a:rPr>
              <a:t>Анализ данных, разработка математических моделей и решений на их базе</a:t>
            </a:r>
            <a:endParaRPr lang="ru-RU" cap="none" spc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23528" y="5163289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" y="3214800"/>
            <a:ext cx="4752000" cy="98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825" y="548680"/>
            <a:ext cx="29663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 использования </a:t>
            </a:r>
            <a:r>
              <a:rPr lang="en-US" sz="1800" dirty="0" smtClean="0"/>
              <a:t>data mining </a:t>
            </a:r>
            <a:r>
              <a:rPr lang="ru-RU" sz="1800" dirty="0" smtClean="0"/>
              <a:t>в практике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Calibri" pitchFamily="34" charset="0"/>
              </a:rPr>
              <a:t>Одним из современных способов прогнозирования значения какой-либо величины в зависимости от набора факторов, является использование искусственной нейронной сети. Нейронная сеть способна обнаруживать скрытые закономерности в массивах данных, а также оценивать совокупное влияние множества факторов.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Нейронные сети активно используются для прогнозов в современном банковском деле, медицине, социологии, в игорном бизнесе и других областях.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Наиболее распространенной моделью нейронной сети является так называемый </a:t>
            </a:r>
            <a:r>
              <a:rPr lang="ru-RU" b="1" i="1" dirty="0" smtClean="0">
                <a:latin typeface="Calibri" pitchFamily="34" charset="0"/>
              </a:rPr>
              <a:t>многослойный </a:t>
            </a:r>
            <a:r>
              <a:rPr lang="ru-RU" b="1" i="1" dirty="0" err="1" smtClean="0">
                <a:latin typeface="Calibri" pitchFamily="34" charset="0"/>
              </a:rPr>
              <a:t>перцептрон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В арсенале современной математической статистики и теории машинного обучения имеется множество методов для решения подобных задач: классические методы нелинейной регрессии, метод ближайших соседей,  адаптивный </a:t>
            </a:r>
            <a:r>
              <a:rPr lang="ru-RU" dirty="0" err="1" smtClean="0">
                <a:latin typeface="Calibri" pitchFamily="34" charset="0"/>
              </a:rPr>
              <a:t>бустинг</a:t>
            </a:r>
            <a:r>
              <a:rPr lang="ru-RU" dirty="0" smtClean="0">
                <a:latin typeface="Calibri" pitchFamily="34" charset="0"/>
              </a:rPr>
              <a:t> и др. В нашем примере мы остановимся на применении именно нейронной сети, как одного </a:t>
            </a:r>
            <a:r>
              <a:rPr lang="ru-RU" smtClean="0">
                <a:latin typeface="Calibri" pitchFamily="34" charset="0"/>
              </a:rPr>
              <a:t>из </a:t>
            </a:r>
            <a:r>
              <a:rPr lang="ru-RU" smtClean="0">
                <a:latin typeface="Calibri" pitchFamily="34" charset="0"/>
              </a:rPr>
              <a:t>наиболее </a:t>
            </a:r>
            <a:r>
              <a:rPr lang="ru-RU" dirty="0" smtClean="0">
                <a:latin typeface="Calibri" pitchFamily="34" charset="0"/>
              </a:rPr>
              <a:t>простых в использовании инструментов.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51200"/>
            <a:ext cx="2050448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 использования </a:t>
            </a:r>
            <a:r>
              <a:rPr lang="en-US" sz="1800" dirty="0" smtClean="0"/>
              <a:t>data mining </a:t>
            </a:r>
            <a:r>
              <a:rPr lang="ru-RU" sz="1800" dirty="0" smtClean="0"/>
              <a:t>в практике компании</a:t>
            </a:r>
            <a:endParaRPr lang="ru-RU" sz="1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brain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1934"/>
            <a:ext cx="2571768" cy="1928826"/>
          </a:xfrm>
          <a:prstGeom prst="rect">
            <a:avLst/>
          </a:prstGeom>
        </p:spPr>
      </p:pic>
      <p:pic>
        <p:nvPicPr>
          <p:cNvPr id="8" name="Рисунок 7" descr="brai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600" y="2627799"/>
            <a:ext cx="2443180" cy="1954544"/>
          </a:xfrm>
          <a:prstGeom prst="rect">
            <a:avLst/>
          </a:prstGeom>
        </p:spPr>
      </p:pic>
      <p:pic>
        <p:nvPicPr>
          <p:cNvPr id="9" name="Рисунок 8" descr="brai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939" y="3982264"/>
            <a:ext cx="2499569" cy="2096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84840" y="1124744"/>
            <a:ext cx="6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Мозг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99352" y="2267752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Нейроны и связи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99682" y="3625074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Перцептрон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6146" y="483952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Многослойный персептрон</a:t>
            </a:r>
            <a:r>
              <a:rPr lang="ru-RU" sz="1600" dirty="0" smtClean="0">
                <a:latin typeface="Calibri" pitchFamily="34" charset="0"/>
              </a:rPr>
              <a:t> — математическая</a:t>
            </a:r>
          </a:p>
          <a:p>
            <a:r>
              <a:rPr lang="ru-RU" sz="1600" dirty="0" smtClean="0">
                <a:latin typeface="Calibri" pitchFamily="34" charset="0"/>
              </a:rPr>
              <a:t>модель, построенная на основе изучения работы мозга. Способна обучаться и строить прогнозы на основе анализа множества факторов.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4" name="Рисунок 13" descr="brain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4447" y="1449524"/>
            <a:ext cx="2024061" cy="203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 использования </a:t>
            </a:r>
            <a:r>
              <a:rPr lang="en-US" sz="1800" dirty="0" smtClean="0"/>
              <a:t>data mining </a:t>
            </a:r>
            <a:r>
              <a:rPr lang="ru-RU" sz="1800" dirty="0" smtClean="0"/>
              <a:t>в практике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Относительная погрешность прогноза полученной модели составляет порядка 0,412.</a:t>
            </a:r>
          </a:p>
          <a:p>
            <a:pPr indent="360000" algn="just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Приведем простой пример. В базе данных агентства содержалось 56010 закрытых дел, в которых оплата была получена не после первого же уведомления или вообще не была получена. Если бы модель, обученная на 70% этих дел, применялась для принятия решения об отправке 2-го письма для оставшихся 30% дел (общая сумма долга 58591010,66 руб.), то это за счет экономии средств принесло бы компании дополнительно </a:t>
            </a:r>
            <a:r>
              <a:rPr lang="ru-RU" b="1" dirty="0" smtClean="0">
                <a:latin typeface="Calibri" pitchFamily="34" charset="0"/>
              </a:rPr>
              <a:t>281521</a:t>
            </a:r>
            <a:r>
              <a:rPr lang="ru-RU" dirty="0" smtClean="0">
                <a:latin typeface="Calibri" pitchFamily="34" charset="0"/>
              </a:rPr>
              <a:t> руб. (при этом средняя собираемость снизилась бы с 9,63% всего лишь до 9,56%).</a:t>
            </a:r>
          </a:p>
          <a:p>
            <a:pPr indent="360000" algn="just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На основе разработанной модели был разработан программный инструмент, интегрированный затем в информационную систему компании.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51200"/>
            <a:ext cx="2050448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Другие решения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компания также предлагает вашему вниманию следующие решения и услуги в сфере </a:t>
            </a:r>
            <a:r>
              <a:rPr lang="en-US" dirty="0" smtClean="0"/>
              <a:t>IT:</a:t>
            </a:r>
          </a:p>
          <a:p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пакет компонентов для автоматического поиска контактных телефонов физических лиц при помощи большого набора в </a:t>
            </a:r>
            <a:r>
              <a:rPr lang="en-US" dirty="0" smtClean="0"/>
              <a:t>online </a:t>
            </a:r>
            <a:r>
              <a:rPr lang="ru-RU" dirty="0" smtClean="0"/>
              <a:t>и </a:t>
            </a:r>
            <a:r>
              <a:rPr lang="en-US" dirty="0" smtClean="0"/>
              <a:t>offline </a:t>
            </a:r>
            <a:r>
              <a:rPr lang="ru-RU" dirty="0" smtClean="0"/>
              <a:t>телефонных баз;</a:t>
            </a:r>
          </a:p>
          <a:p>
            <a:r>
              <a:rPr lang="ru-RU" dirty="0" smtClean="0"/>
              <a:t>— услуги по разработке программного обеспечения с применением широкого спектра программных инструментов; в том числе с передачей исходных текстов и исключительных прав;</a:t>
            </a:r>
          </a:p>
          <a:p>
            <a:r>
              <a:rPr lang="ru-RU" dirty="0" smtClean="0"/>
              <a:t>— решения для обработки клиентских данных на основе пакета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(разбор и очистка адресов, телефонов и т.д., импорт реестров клиентских данных в информационную систему компании);</a:t>
            </a:r>
          </a:p>
          <a:p>
            <a:r>
              <a:rPr lang="ru-RU" dirty="0" smtClean="0"/>
              <a:t>— верстка и дизайн корпоративных сайтов, в т.ч. реализующих сложные сервисы для их посетителей;</a:t>
            </a:r>
          </a:p>
          <a:p>
            <a:r>
              <a:rPr lang="ru-RU" dirty="0" smtClean="0"/>
              <a:t>— комплекс </a:t>
            </a:r>
            <a:r>
              <a:rPr lang="en-US" dirty="0" smtClean="0"/>
              <a:t>IT-</a:t>
            </a:r>
            <a:r>
              <a:rPr lang="ru-RU" dirty="0" smtClean="0"/>
              <a:t>решений для букмекерского бизнеса;</a:t>
            </a:r>
            <a:endParaRPr lang="en-US" dirty="0" smtClean="0"/>
          </a:p>
          <a:p>
            <a:r>
              <a:rPr lang="ru-RU" dirty="0" smtClean="0"/>
              <a:t>— консалтинг в области </a:t>
            </a:r>
            <a:r>
              <a:rPr lang="en-US" dirty="0" smtClean="0"/>
              <a:t>IT</a:t>
            </a:r>
            <a:r>
              <a:rPr lang="ru-RU" dirty="0" smtClean="0"/>
              <a:t> на единовременной или регулярной основе, в т.ч. помощь в организации подбора кадров, создании </a:t>
            </a:r>
            <a:r>
              <a:rPr lang="en-US" dirty="0" smtClean="0"/>
              <a:t>IT-</a:t>
            </a:r>
            <a:r>
              <a:rPr lang="ru-RU" dirty="0" smtClean="0"/>
              <a:t>инфраструктуры компании.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Основными направлениями деятельности компании </a:t>
            </a:r>
            <a:r>
              <a:rPr lang="ru-RU" b="1" dirty="0" smtClean="0">
                <a:solidFill>
                  <a:srgbClr val="FF0000"/>
                </a:solidFill>
              </a:rPr>
              <a:t>ООО «Генезис</a:t>
            </a:r>
            <a:r>
              <a:rPr lang="en-US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являются: разработка </a:t>
            </a:r>
            <a:r>
              <a:rPr lang="en-US" b="1" dirty="0" smtClean="0"/>
              <a:t>IT-</a:t>
            </a:r>
            <a:r>
              <a:rPr lang="ru-RU" b="1" dirty="0" smtClean="0"/>
              <a:t>решений для автоматизированной интеллектуальной обработки данных, </a:t>
            </a:r>
            <a:r>
              <a:rPr lang="en-US" b="1" dirty="0" smtClean="0"/>
              <a:t>data mining, </a:t>
            </a:r>
            <a:r>
              <a:rPr lang="ru-RU" b="1" dirty="0" smtClean="0"/>
              <a:t>а также консалтинг в сфере </a:t>
            </a:r>
            <a:r>
              <a:rPr lang="en-US" b="1" dirty="0" smtClean="0"/>
              <a:t>IT.</a:t>
            </a:r>
            <a:r>
              <a:rPr b="1" dirty="0" smtClean="0"/>
              <a:t> </a:t>
            </a: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проектирования, практикуя </a:t>
            </a:r>
            <a:r>
              <a:rPr b="1" dirty="0" err="1" smtClean="0"/>
              <a:t>гибкий</a:t>
            </a:r>
            <a:r>
              <a:rPr b="1" dirty="0" smtClean="0"/>
              <a:t> и </a:t>
            </a:r>
            <a:r>
              <a:rPr b="1" dirty="0" err="1" smtClean="0"/>
              <a:t>рациональный</a:t>
            </a:r>
            <a:r>
              <a:rPr b="1" dirty="0" smtClean="0"/>
              <a:t> </a:t>
            </a:r>
            <a:r>
              <a:rPr b="1" dirty="0" err="1" smtClean="0"/>
              <a:t>подход</a:t>
            </a:r>
            <a:r>
              <a:rPr b="1" dirty="0" smtClean="0"/>
              <a:t> </a:t>
            </a:r>
            <a:r>
              <a:rPr b="1" dirty="0" err="1" smtClean="0"/>
              <a:t>при</a:t>
            </a:r>
            <a:r>
              <a:rPr b="1" dirty="0" smtClean="0"/>
              <a:t> </a:t>
            </a:r>
            <a:r>
              <a:rPr b="1" dirty="0" err="1" smtClean="0"/>
              <a:t>взаимодействии</a:t>
            </a:r>
            <a:r>
              <a:rPr b="1" dirty="0" smtClean="0"/>
              <a:t> с </a:t>
            </a:r>
            <a:r>
              <a:rPr b="1" dirty="0" err="1" smtClean="0"/>
              <a:t>нашими</a:t>
            </a:r>
            <a:r>
              <a:rPr b="1" dirty="0" smtClean="0"/>
              <a:t> </a:t>
            </a:r>
            <a:r>
              <a:rPr b="1" dirty="0" err="1" smtClean="0"/>
              <a:t>клиентами</a:t>
            </a:r>
            <a:r>
              <a:rPr b="1" dirty="0" smtClean="0"/>
              <a:t>, </a:t>
            </a:r>
            <a:r>
              <a:rPr b="1" dirty="0" err="1" smtClean="0"/>
              <a:t>направленный</a:t>
            </a:r>
            <a:r>
              <a:rPr b="1" dirty="0" smtClean="0"/>
              <a:t> </a:t>
            </a:r>
            <a:r>
              <a:rPr b="1" dirty="0" err="1" smtClean="0"/>
              <a:t>на</a:t>
            </a:r>
            <a:r>
              <a:rPr b="1" dirty="0" smtClean="0"/>
              <a:t> </a:t>
            </a:r>
            <a:r>
              <a:rPr b="1" dirty="0" err="1" smtClean="0"/>
              <a:t>достижение</a:t>
            </a:r>
            <a:r>
              <a:rPr b="1" dirty="0" smtClean="0"/>
              <a:t> </a:t>
            </a:r>
            <a:r>
              <a:rPr b="1" dirty="0" err="1" smtClean="0"/>
              <a:t>максимального</a:t>
            </a:r>
            <a:r>
              <a:rPr b="1" dirty="0" smtClean="0"/>
              <a:t> </a:t>
            </a:r>
            <a:r>
              <a:rPr b="1" dirty="0" err="1" smtClean="0"/>
              <a:t>удобства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конечного</a:t>
            </a:r>
            <a:r>
              <a:rPr b="1" dirty="0" smtClean="0"/>
              <a:t> </a:t>
            </a:r>
            <a:r>
              <a:rPr b="1" dirty="0" err="1" smtClean="0"/>
              <a:t>пользователя</a:t>
            </a:r>
            <a:r>
              <a:rPr b="1" dirty="0" smtClean="0"/>
              <a:t>. </a:t>
            </a:r>
            <a:r>
              <a:rPr b="1" dirty="0" err="1" smtClean="0"/>
              <a:t>Мы</a:t>
            </a:r>
            <a:r>
              <a:rPr b="1" dirty="0" smtClean="0"/>
              <a:t> </a:t>
            </a:r>
            <a:r>
              <a:rPr b="1" dirty="0" err="1" smtClean="0"/>
              <a:t>готовы</a:t>
            </a:r>
            <a:r>
              <a:rPr b="1" dirty="0" smtClean="0"/>
              <a:t> </a:t>
            </a:r>
            <a:r>
              <a:rPr b="1" dirty="0" err="1" smtClean="0"/>
              <a:t>взяться</a:t>
            </a:r>
            <a:r>
              <a:rPr b="1" dirty="0" smtClean="0"/>
              <a:t> </a:t>
            </a:r>
            <a:r>
              <a:rPr b="1" dirty="0" err="1" smtClean="0"/>
              <a:t>за</a:t>
            </a:r>
            <a:r>
              <a:rPr b="1" dirty="0" smtClean="0"/>
              <a:t> </a:t>
            </a:r>
            <a:r>
              <a:rPr b="1" dirty="0" err="1" smtClean="0"/>
              <a:t>решение</a:t>
            </a:r>
            <a:r>
              <a:rPr b="1" dirty="0" smtClean="0"/>
              <a:t> </a:t>
            </a:r>
            <a:r>
              <a:rPr b="1" dirty="0" err="1" smtClean="0"/>
              <a:t>самых</a:t>
            </a:r>
            <a:r>
              <a:rPr b="1" dirty="0" smtClean="0"/>
              <a:t> </a:t>
            </a:r>
            <a:r>
              <a:rPr b="1" dirty="0" err="1" smtClean="0"/>
              <a:t>сложных</a:t>
            </a:r>
            <a:r>
              <a:rPr b="1" dirty="0" smtClean="0"/>
              <a:t> </a:t>
            </a:r>
            <a:r>
              <a:rPr b="1" dirty="0" err="1" smtClean="0"/>
              <a:t>задач</a:t>
            </a:r>
            <a:r>
              <a:rPr b="1" dirty="0" smtClean="0"/>
              <a:t> и </a:t>
            </a:r>
            <a:r>
              <a:rPr b="1" dirty="0" err="1" smtClean="0"/>
              <a:t>создать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вас</a:t>
            </a:r>
            <a:r>
              <a:rPr b="1" dirty="0" smtClean="0"/>
              <a:t> </a:t>
            </a:r>
            <a:r>
              <a:rPr b="1" dirty="0" err="1" smtClean="0"/>
              <a:t>простой</a:t>
            </a:r>
            <a:r>
              <a:rPr b="1" dirty="0" smtClean="0"/>
              <a:t> и </a:t>
            </a:r>
            <a:r>
              <a:rPr b="1" dirty="0" err="1" smtClean="0"/>
              <a:t>практичный</a:t>
            </a:r>
            <a:r>
              <a:rPr b="1" dirty="0" smtClean="0"/>
              <a:t> </a:t>
            </a:r>
            <a:r>
              <a:rPr b="1" dirty="0" err="1" smtClean="0"/>
              <a:t>программный</a:t>
            </a:r>
            <a:r>
              <a:rPr b="1" dirty="0" smtClean="0"/>
              <a:t> </a:t>
            </a:r>
            <a:r>
              <a:rPr b="1" dirty="0" err="1" smtClean="0"/>
              <a:t>инструмент</a:t>
            </a:r>
            <a:r>
              <a:rPr b="1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Наш сайт:</a:t>
            </a:r>
            <a:r>
              <a:rPr lang="ru-RU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http://genes1s.net</a:t>
            </a:r>
            <a:endParaRPr lang="ru-RU" b="1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лилиния 4"/>
          <p:cNvSpPr/>
          <p:nvPr/>
        </p:nvSpPr>
        <p:spPr>
          <a:xfrm>
            <a:off x="323528" y="5091281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"/>
          </a:blip>
          <a:srcRect/>
          <a:stretch>
            <a:fillRect/>
          </a:stretch>
        </p:blipFill>
        <p:spPr bwMode="auto">
          <a:xfrm>
            <a:off x="2555776" y="5526677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3570728" y="1800176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41987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GENES1S intellectual solutions</a:t>
            </a:r>
            <a:endParaRPr sz="3200" b="1" dirty="0" smtClean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проектирования.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 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b="1" dirty="0" smtClean="0"/>
              <a:t>В </a:t>
            </a:r>
            <a:r>
              <a:rPr b="1" dirty="0" err="1" smtClean="0"/>
              <a:t>нашем</a:t>
            </a:r>
            <a:r>
              <a:rPr b="1" dirty="0" smtClean="0"/>
              <a:t> </a:t>
            </a:r>
            <a:r>
              <a:rPr b="1" dirty="0" err="1" smtClean="0"/>
              <a:t>штате</a:t>
            </a:r>
            <a:r>
              <a:rPr b="1" dirty="0" smtClean="0"/>
              <a:t> </a:t>
            </a:r>
            <a:r>
              <a:rPr b="1" dirty="0" err="1" smtClean="0"/>
              <a:t>работают</a:t>
            </a:r>
            <a:r>
              <a:rPr b="1" dirty="0" smtClean="0"/>
              <a:t> </a:t>
            </a:r>
            <a:r>
              <a:rPr b="1" dirty="0" err="1" smtClean="0"/>
              <a:t>признанные</a:t>
            </a:r>
            <a:r>
              <a:rPr b="1" dirty="0" smtClean="0"/>
              <a:t> </a:t>
            </a:r>
            <a:r>
              <a:rPr b="1" dirty="0" err="1" smtClean="0"/>
              <a:t>специалисты</a:t>
            </a:r>
            <a:r>
              <a:rPr b="1" dirty="0" smtClean="0"/>
              <a:t> в </a:t>
            </a:r>
            <a:r>
              <a:rPr b="1" dirty="0" err="1" smtClean="0"/>
              <a:t>области</a:t>
            </a:r>
            <a:r>
              <a:rPr b="1" dirty="0" smtClean="0"/>
              <a:t> </a:t>
            </a:r>
            <a:r>
              <a:rPr b="1" dirty="0" err="1" smtClean="0"/>
              <a:t>теории</a:t>
            </a:r>
            <a:r>
              <a:rPr b="1" dirty="0" smtClean="0"/>
              <a:t> </a:t>
            </a:r>
            <a:r>
              <a:rPr b="1" dirty="0" err="1" smtClean="0"/>
              <a:t>алгоритмов</a:t>
            </a:r>
            <a:r>
              <a:rPr b="1" dirty="0" smtClean="0"/>
              <a:t>, </a:t>
            </a:r>
            <a:r>
              <a:rPr b="1" dirty="0" err="1" smtClean="0"/>
              <a:t>архитектуры</a:t>
            </a:r>
            <a:r>
              <a:rPr b="1" dirty="0" smtClean="0"/>
              <a:t> и </a:t>
            </a:r>
            <a:r>
              <a:rPr b="1" dirty="0" err="1" smtClean="0"/>
              <a:t>разработки</a:t>
            </a:r>
            <a:r>
              <a:rPr b="1" dirty="0" smtClean="0"/>
              <a:t> </a:t>
            </a:r>
            <a:r>
              <a:rPr b="1" dirty="0" err="1" smtClean="0"/>
              <a:t>программного</a:t>
            </a:r>
            <a:r>
              <a:rPr b="1" dirty="0" smtClean="0"/>
              <a:t> </a:t>
            </a:r>
            <a:r>
              <a:rPr b="1" dirty="0" err="1" smtClean="0"/>
              <a:t>обеспечения</a:t>
            </a:r>
            <a:r>
              <a:rPr b="1" dirty="0" smtClean="0"/>
              <a:t>, </a:t>
            </a:r>
            <a:r>
              <a:rPr b="1" dirty="0" err="1" smtClean="0"/>
              <a:t>статистического</a:t>
            </a:r>
            <a:r>
              <a:rPr b="1" dirty="0" smtClean="0"/>
              <a:t> </a:t>
            </a:r>
            <a:r>
              <a:rPr b="1" dirty="0" err="1" smtClean="0"/>
              <a:t>анализа</a:t>
            </a:r>
            <a:r>
              <a:rPr b="1" dirty="0" smtClean="0"/>
              <a:t> </a:t>
            </a:r>
            <a:r>
              <a:rPr b="1" dirty="0" err="1" smtClean="0"/>
              <a:t>данных</a:t>
            </a:r>
            <a:r>
              <a:rPr b="1" dirty="0" smtClean="0"/>
              <a:t>, а </a:t>
            </a:r>
            <a:r>
              <a:rPr b="1" dirty="0" err="1" smtClean="0"/>
              <a:t>также</a:t>
            </a:r>
            <a:r>
              <a:rPr b="1" dirty="0" smtClean="0"/>
              <a:t> </a:t>
            </a:r>
            <a:r>
              <a:rPr b="1" dirty="0" err="1" smtClean="0"/>
              <a:t>дизайна</a:t>
            </a:r>
            <a:r>
              <a:rPr lang="en-US" b="1" dirty="0" smtClean="0"/>
              <a:t> </a:t>
            </a:r>
            <a:r>
              <a:rPr b="1" dirty="0" err="1" smtClean="0"/>
              <a:t>интерфейсов</a:t>
            </a:r>
            <a:r>
              <a:rPr b="1" dirty="0" smtClean="0"/>
              <a:t>.</a:t>
            </a:r>
          </a:p>
          <a:p>
            <a:pPr>
              <a:spcAft>
                <a:spcPts val="600"/>
              </a:spcAft>
            </a:pPr>
            <a:endParaRPr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54669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563888" y="1643050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Информация и принятие решений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Базы данных современной компании содержат в себе большие объёмы информации о бизнес-процессах и их участниках: о клиентах, о сотрудниках компании, о финансовых транзакциях, логистике, документообороте. Вся эта информация необходима компании в её повседневной работе, её обработка — одна из важнейших частей деятельности фирмы.</a:t>
            </a:r>
          </a:p>
          <a:p>
            <a:pPr indent="360000" algn="just"/>
            <a:r>
              <a:rPr lang="ru-RU" dirty="0" smtClean="0"/>
              <a:t>Поскольку на сбор, хранение и обработку информации затрачиваются существенные средства, необходимо с максимальной выгодой использовать имеющиеся данные.</a:t>
            </a:r>
          </a:p>
          <a:p>
            <a:pPr indent="360000" algn="just"/>
            <a:r>
              <a:rPr lang="ru-RU" dirty="0" smtClean="0"/>
              <a:t>Грамотный анализ информации и построение на его основе интеллектуальных систем для поддержки управленческих решений — один из важных ресурсов для повышения эффективности работы компании в целом.</a:t>
            </a:r>
          </a:p>
          <a:p>
            <a:pPr indent="360000" algn="just"/>
            <a:r>
              <a:rPr lang="ru-RU" dirty="0" smtClean="0"/>
              <a:t>Использование разработанных профессионалами математических моделей позволяет оптимизировать бизнес-процессы и найти новые ресурсы развития.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00" y="1051200"/>
            <a:ext cx="2005200" cy="240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Сферы применения математических моделей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Математические модели и системы на их основе могут применяться в различных областях деятельности фирмы. К наиболее распространенным сферам их применения относятся:</a:t>
            </a:r>
          </a:p>
          <a:p>
            <a:pPr indent="360000"/>
            <a:r>
              <a:rPr lang="ru-RU" dirty="0" smtClean="0"/>
              <a:t>— управление рисками</a:t>
            </a:r>
            <a:r>
              <a:rPr lang="en-US" dirty="0" smtClean="0"/>
              <a:t> </a:t>
            </a:r>
            <a:r>
              <a:rPr lang="ru-RU" dirty="0" smtClean="0"/>
              <a:t>вообще и кредитный </a:t>
            </a:r>
            <a:r>
              <a:rPr lang="ru-RU" dirty="0" err="1" smtClean="0"/>
              <a:t>скоринг</a:t>
            </a:r>
            <a:r>
              <a:rPr lang="ru-RU" dirty="0" smtClean="0"/>
              <a:t> в частности</a:t>
            </a:r>
            <a:r>
              <a:rPr lang="en-US" dirty="0" smtClean="0"/>
              <a:t>;</a:t>
            </a:r>
          </a:p>
          <a:p>
            <a:pPr indent="360000"/>
            <a:r>
              <a:rPr lang="ru-RU" dirty="0" smtClean="0"/>
              <a:t>— рыночное прогнозирование (расчёт ценовых ожиданий и объёмов сбыта);</a:t>
            </a:r>
          </a:p>
          <a:p>
            <a:pPr indent="360000"/>
            <a:r>
              <a:rPr lang="ru-RU" dirty="0" smtClean="0"/>
              <a:t>— нахождение оптимальной маркетинговой стратегии;</a:t>
            </a:r>
          </a:p>
          <a:p>
            <a:pPr indent="360000"/>
            <a:r>
              <a:rPr lang="ru-RU" dirty="0" smtClean="0"/>
              <a:t>— оптимизация использования ресурсов;</a:t>
            </a:r>
          </a:p>
          <a:p>
            <a:pPr indent="360000"/>
            <a:r>
              <a:rPr lang="ru-RU" dirty="0" smtClean="0"/>
              <a:t>— адаптивное управление производственным процессом;</a:t>
            </a:r>
          </a:p>
          <a:p>
            <a:pPr indent="360000"/>
            <a:r>
              <a:rPr lang="ru-RU" dirty="0" smtClean="0"/>
              <a:t>— оценка активов;</a:t>
            </a:r>
          </a:p>
          <a:p>
            <a:pPr indent="360000"/>
            <a:r>
              <a:rPr lang="ru-RU" dirty="0" smtClean="0"/>
              <a:t>— оценка эффективности процессов;</a:t>
            </a:r>
          </a:p>
          <a:p>
            <a:pPr indent="360000"/>
            <a:r>
              <a:rPr lang="ru-RU" dirty="0" smtClean="0"/>
              <a:t>— оценка объемов необходимых резервов;</a:t>
            </a:r>
          </a:p>
          <a:p>
            <a:pPr indent="360000"/>
            <a:r>
              <a:rPr lang="ru-RU" dirty="0" smtClean="0"/>
              <a:t>— управление информационными потоками.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40400"/>
            <a:ext cx="2016000" cy="2417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Наши услуги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78579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Наша компания готова предложить Вам широкий спектр аналитических инструментов и решений на их основе — начиная от типовых для отрасли и заканчивая уникальными решениями, учитывающими всю специфику деятельности Вашей компании.</a:t>
            </a:r>
          </a:p>
          <a:p>
            <a:pPr indent="360000" algn="just"/>
            <a:r>
              <a:rPr lang="ru-RU" dirty="0" smtClean="0"/>
              <a:t>Мы осуществляем полный цикл работ в области </a:t>
            </a:r>
            <a:r>
              <a:rPr lang="en-US" dirty="0" smtClean="0"/>
              <a:t>data mining</a:t>
            </a:r>
            <a:r>
              <a:rPr lang="ru-RU" dirty="0" smtClean="0"/>
              <a:t>, в который входят: предварительный анализ Ваших массивов данных и оценка потенциала его применения, подготовка предложений по внедрению новых аналитических систем и совершенствованию уже существующих, разработка математических моделей с использованием современного инструментария, </a:t>
            </a:r>
            <a:r>
              <a:rPr lang="ru-RU" dirty="0" err="1" smtClean="0"/>
              <a:t>валидация</a:t>
            </a:r>
            <a:r>
              <a:rPr lang="ru-RU" dirty="0" smtClean="0"/>
              <a:t> моделей, разработка программных продуктов, реализующих в своей работе разработанные модели, внедрение и сопровождение разработанных продуктов, а также сопутствующие консалтинговые услуги.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000" y="4581128"/>
            <a:ext cx="237065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37065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37065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466000" y="5220000"/>
            <a:ext cx="1080120" cy="1440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5166000" y="5220000"/>
            <a:ext cx="1080120" cy="1440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Сферы применения математических моделей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Многие компании используют в своей практике такой инструмент, как массовая рассылка уведомлений или рекламных материалов.</a:t>
            </a:r>
          </a:p>
          <a:p>
            <a:pPr indent="360000" algn="just"/>
            <a:r>
              <a:rPr lang="ru-RU" dirty="0" smtClean="0"/>
              <a:t>Несмотря на то, что себестоимость отправки отдельного  уведомления обычно невелика, при больших объёмах отправлений расходы могут составлять значительную долю в общих операционных расходах компании.</a:t>
            </a:r>
          </a:p>
          <a:p>
            <a:pPr indent="360000" algn="just"/>
            <a:r>
              <a:rPr lang="ru-RU" dirty="0" smtClean="0"/>
              <a:t>Предположим, что на основе длительной практики компании была выявлена экономическая целесообразность рассылки. Но значит ли это, что этот инструмент используется оптимальным образом?</a:t>
            </a:r>
          </a:p>
          <a:p>
            <a:pPr indent="360000" algn="just"/>
            <a:r>
              <a:rPr lang="ru-RU" dirty="0" smtClean="0"/>
              <a:t>На основе данные о клиенте, содержащихся в корпоративной базе данных или в доступных сторонних источниках информации, можно создать математическую модель, позволяющую с высокой степенью достоверности прогнозировать финансовую отдачу от отправки отдельного уведомления. Если ожидаемый доход от отправки уведомления конкретному адресату ниже, чем затраты на его отправку, это уведомление не должно отправляться.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40400"/>
            <a:ext cx="2017425" cy="24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Сферы применения математических моделей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Конечно, на практике менеджмент компании и при отсутствие специальных аналитических инструментов старается избежать отправки заведомо невыгодных уведомлений. Для этого используются такие инструменты, как ручная сегментация адресатов на основе кажущихся очевидными факторов (размер задолженности в случае уведомлений о задолженности, регион адресата и т.п.). Эти инструменты даже могут показывать определенную эффективность, однако они в большинстве случаев не в полной мере используют потенциал, предоставляемый имеющимися в распоряжении данными.</a:t>
            </a:r>
          </a:p>
          <a:p>
            <a:pPr indent="360000" algn="just"/>
            <a:r>
              <a:rPr lang="ru-RU" dirty="0" smtClean="0"/>
              <a:t>Поиск скрытых закономерностей, более точная оценка влияния факторов и их комбинаций, использование современных методов и алгоритмов, в большинстве случаев позволяют существенно повысить экономический эффект массовых рассылок.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040400"/>
            <a:ext cx="2017425" cy="24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 использования </a:t>
            </a:r>
            <a:r>
              <a:rPr lang="en-US" sz="1800" dirty="0" smtClean="0"/>
              <a:t>data mining </a:t>
            </a:r>
            <a:r>
              <a:rPr lang="ru-RU" sz="1800" dirty="0" smtClean="0"/>
              <a:t>в практике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522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Рассмотрим конкретный пример.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Предположим, что в распоряжении </a:t>
            </a:r>
            <a:r>
              <a:rPr lang="ru-RU" dirty="0" err="1" smtClean="0">
                <a:latin typeface="Calibri" pitchFamily="34" charset="0"/>
              </a:rPr>
              <a:t>коллекторского</a:t>
            </a:r>
            <a:r>
              <a:rPr lang="ru-RU" dirty="0" smtClean="0">
                <a:latin typeface="Calibri" pitchFamily="34" charset="0"/>
              </a:rPr>
              <a:t> агентства оказался пакет из 5000 дел. Средний долг по одному делу составляет 200 рублей, вероятность взыскания долга 10%, вознаграждение агентства — 50% от взысканной суммы. Себестоимость отправки уведомления: 14 руб. 50 коп.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Затраты на рассылку уведомлений составят, таким образом, 5000 </a:t>
            </a:r>
            <a:r>
              <a:rPr lang="en-US" dirty="0" smtClean="0">
                <a:latin typeface="Calibri" pitchFamily="34" charset="0"/>
              </a:rPr>
              <a:t>×</a:t>
            </a:r>
            <a:r>
              <a:rPr lang="ru-RU" dirty="0" smtClean="0">
                <a:latin typeface="Calibri" pitchFamily="34" charset="0"/>
              </a:rPr>
              <a:t> 14,50 = 72500 руб.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Ожидаемая выручка: 5000 </a:t>
            </a:r>
            <a:r>
              <a:rPr lang="en-US" dirty="0" smtClean="0">
                <a:latin typeface="Calibri" pitchFamily="34" charset="0"/>
              </a:rPr>
              <a:t>×</a:t>
            </a:r>
            <a:r>
              <a:rPr lang="ru-RU" dirty="0" smtClean="0">
                <a:latin typeface="Calibri" pitchFamily="34" charset="0"/>
              </a:rPr>
              <a:t> 200 </a:t>
            </a:r>
            <a:r>
              <a:rPr lang="en-US" dirty="0" smtClean="0">
                <a:latin typeface="Calibri" pitchFamily="34" charset="0"/>
              </a:rPr>
              <a:t>×</a:t>
            </a:r>
            <a:r>
              <a:rPr lang="ru-RU" dirty="0" smtClean="0">
                <a:latin typeface="Calibri" pitchFamily="34" charset="0"/>
              </a:rPr>
              <a:t> 0,10 </a:t>
            </a:r>
            <a:r>
              <a:rPr lang="en-US" dirty="0" smtClean="0">
                <a:latin typeface="Calibri" pitchFamily="34" charset="0"/>
              </a:rPr>
              <a:t>×</a:t>
            </a:r>
            <a:r>
              <a:rPr lang="ru-RU" dirty="0" smtClean="0">
                <a:latin typeface="Calibri" pitchFamily="34" charset="0"/>
              </a:rPr>
              <a:t> 0,50 = 50000 руб.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Таким образом, ожидаемый убыток компании от рассылки данного уведомления составит 50000 – 72500 = 22500 руб.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Дело может принести выгоду компании, если соблюдается следующее условие:</a:t>
            </a:r>
          </a:p>
          <a:p>
            <a:pPr indent="360000" algn="ctr">
              <a:lnSpc>
                <a:spcPct val="110000"/>
              </a:lnSpc>
            </a:pPr>
            <a:endParaRPr lang="ru-RU" i="1" dirty="0" smtClean="0">
              <a:latin typeface="Calibri" pitchFamily="34" charset="0"/>
            </a:endParaRPr>
          </a:p>
          <a:p>
            <a:pPr indent="360000" algn="ctr">
              <a:lnSpc>
                <a:spcPct val="110000"/>
              </a:lnSpc>
            </a:pP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× </a:t>
            </a:r>
            <a:r>
              <a:rPr lang="en-US" i="1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× </a:t>
            </a:r>
            <a:r>
              <a:rPr lang="en-US" i="1" dirty="0" smtClean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 &gt; </a:t>
            </a:r>
            <a:r>
              <a:rPr lang="en-US" i="1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indent="36000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где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—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сумма долга,</a:t>
            </a:r>
          </a:p>
          <a:p>
            <a:pPr indent="36000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en-US" i="1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—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вероятность его взыскания,</a:t>
            </a:r>
          </a:p>
          <a:p>
            <a:pPr indent="360000">
              <a:lnSpc>
                <a:spcPct val="110000"/>
              </a:lnSpc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 smtClean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— %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вознаграждения агентства,</a:t>
            </a:r>
          </a:p>
          <a:p>
            <a:pPr indent="360000">
              <a:lnSpc>
                <a:spcPct val="110000"/>
              </a:lnSpc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—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издержки по взысканию.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 использования </a:t>
            </a:r>
            <a:r>
              <a:rPr lang="en-US" sz="1800" dirty="0" smtClean="0"/>
              <a:t>data mining </a:t>
            </a:r>
            <a:r>
              <a:rPr lang="ru-RU" sz="1800" dirty="0" smtClean="0"/>
              <a:t>в практике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Самым основным вопросом в данной модели является то, какова же вероятность взыскания долга для каждого дела?</a:t>
            </a:r>
          </a:p>
          <a:p>
            <a:pPr indent="360000" algn="just"/>
            <a:r>
              <a:rPr lang="ru-RU" dirty="0" smtClean="0"/>
              <a:t>Какие факторы влияют на нее и какие из этих факторов поддаются оценке?</a:t>
            </a:r>
          </a:p>
          <a:p>
            <a:pPr indent="360000" algn="just"/>
            <a:r>
              <a:rPr lang="ru-RU" dirty="0" smtClean="0"/>
              <a:t>Если можно с достаточной точностью оценить эту вероятность, то можно на ее основе принять решение о том, выгодно или невыгодно отправлять должнику письмо.</a:t>
            </a:r>
          </a:p>
          <a:p>
            <a:pPr indent="360000" algn="just"/>
            <a:r>
              <a:rPr lang="ru-RU" dirty="0" smtClean="0">
                <a:latin typeface="Calibri" pitchFamily="34" charset="0"/>
              </a:rPr>
              <a:t>В процессе аналитической работы на основе обработки сведений о 200 000 уже закрытых дел, был изучен ряд факторов, предположительно оказывающих влияние на вероятность возврата долга. К таким факторам были отнесены: «возраст долга», возраст и пол должника, регион проживания, проживание в городской или сельской местности, размер долга, наличие в деле контактного телефона, совершенных входящих и исходящих звонков, средняя эффективность для данного пакета дел от начала работы с ним, обещание должника выплатить или не выплатить задолженность или обратиться в суд и другие. Всего аналитиками нашей компании было выявлено 22 фактора, оказывающих существенное влияние на вероятность взыскания долга. Некоторые факторы, даже взятые в отдельности, позволяли разделить долги на группы с сильно разнящейся средней собираемостью долга. Например, средняя собираемость долга при наличии входящего звонка по делу составила 43,31%, а при отсутствии — всего 4,44%.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1480</Words>
  <Application>Microsoft Office PowerPoint</Application>
  <PresentationFormat>Экран (4:3)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Pitchbook</vt:lpstr>
      <vt:lpstr>Анализ данных, разработка математических моделей и решений на их базе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2010-10-27T22:34:34Z</dcterms:created>
  <dcterms:modified xsi:type="dcterms:W3CDTF">2011-03-05T17:57:16Z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