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0" r:id="rId9"/>
    <p:sldId id="261" r:id="rId10"/>
    <p:sldId id="262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825C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 varScale="1">
        <p:scale>
          <a:sx n="110" d="100"/>
          <a:sy n="110" d="100"/>
        </p:scale>
        <p:origin x="-8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49080"/>
            <a:ext cx="9144000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0"/>
            <a:ext cx="1115616" cy="6858000"/>
          </a:xfrm>
          <a:prstGeom prst="rect">
            <a:avLst/>
          </a:prstGeom>
          <a:solidFill>
            <a:srgbClr val="098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BD0C4C-7C9B-4FD5-BDC5-1DF42E5389E5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33D69E-F7BC-4695-8F2C-B82D43CC6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59632" y="1268760"/>
            <a:ext cx="7427168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4221088"/>
            <a:ext cx="9144000" cy="26369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ru-RU" sz="2600" dirty="0">
              <a:solidFill>
                <a:schemeClr val="bg1"/>
              </a:solidFill>
              <a:latin typeface="Minion Pro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556122"/>
            <a:ext cx="609600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92948" y="4293096"/>
            <a:ext cx="766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Универсальное решение для </a:t>
            </a:r>
            <a:r>
              <a:rPr lang="ru-RU" b="1" dirty="0" err="1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микрофинансовых</a:t>
            </a:r>
            <a:r>
              <a:rPr lang="ru-RU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организаций</a:t>
            </a:r>
            <a:endParaRPr lang="ru-RU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О нашей компании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268760"/>
            <a:ext cx="7427168" cy="5328592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400" dirty="0" smtClean="0"/>
              <a:t>Компания «GENES1S </a:t>
            </a:r>
            <a:r>
              <a:rPr lang="ru-RU" sz="2400" dirty="0" err="1" smtClean="0"/>
              <a:t>intellectual</a:t>
            </a:r>
            <a:r>
              <a:rPr lang="ru-RU" sz="2400" dirty="0" smtClean="0"/>
              <a:t> </a:t>
            </a:r>
            <a:r>
              <a:rPr lang="ru-RU" sz="2400" dirty="0" err="1" smtClean="0"/>
              <a:t>solutions</a:t>
            </a:r>
            <a:r>
              <a:rPr lang="ru-RU" sz="2400" dirty="0" smtClean="0"/>
              <a:t>»</a:t>
            </a:r>
            <a:r>
              <a:rPr lang="en-US" sz="2400" dirty="0" smtClean="0"/>
              <a:t> (http://genes1s.net)</a:t>
            </a:r>
            <a:r>
              <a:rPr lang="ru-RU" sz="2400" dirty="0" smtClean="0"/>
              <a:t> предлагает широкий спектр IT-решений для бизнеса и государственных учреждений. Мы сочетаем в своей работе большой опыт разработки программных продуктов и использование современных технологий проектирования. </a:t>
            </a:r>
          </a:p>
          <a:p>
            <a:pPr marL="0" indent="360000" algn="just">
              <a:buNone/>
            </a:pPr>
            <a:r>
              <a:rPr lang="ru-RU" sz="2400" dirty="0" smtClean="0"/>
              <a:t>Наша специализация: автоматизированные системы для интеллектуальной обработки данных. Мы практикуем гибкий и рациональный подход при взаимодействии с нашими клиентами, направленный на достижение максимального удобства для конечного пользователя. Мы готовы взяться за решение самых сложных задач и на выходе предложить простой и практичный программный инструмент.</a:t>
            </a:r>
            <a:endParaRPr lang="en-US" sz="2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О нашей компании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268760"/>
            <a:ext cx="7427168" cy="5328592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400" dirty="0" smtClean="0"/>
              <a:t>Мы готовы предложить вам:</a:t>
            </a:r>
          </a:p>
          <a:p>
            <a:pPr marL="0" indent="360000" algn="just">
              <a:buNone/>
            </a:pPr>
            <a:r>
              <a:rPr lang="ru-RU" sz="2400" dirty="0" smtClean="0"/>
              <a:t>— разработку автоматизированных систем для обработки клиентских данных на основе пакета CLEANUPDATA</a:t>
            </a:r>
            <a:r>
              <a:rPr lang="ru-RU" sz="2400" baseline="30000" dirty="0" smtClean="0"/>
              <a:t>™</a:t>
            </a:r>
            <a:r>
              <a:rPr lang="ru-RU" sz="2400" dirty="0" smtClean="0"/>
              <a:t>;</a:t>
            </a:r>
          </a:p>
          <a:p>
            <a:pPr marL="0" indent="360000" algn="just">
              <a:buNone/>
            </a:pPr>
            <a:r>
              <a:rPr lang="ru-RU" sz="2400" dirty="0" smtClean="0"/>
              <a:t>— интегрированную информационную систему для букмекерского бизнеса BETMILL</a:t>
            </a:r>
            <a:r>
              <a:rPr lang="ru-RU" sz="2400" baseline="30000" dirty="0" smtClean="0"/>
              <a:t>™</a:t>
            </a:r>
            <a:r>
              <a:rPr lang="ru-RU" sz="2400" dirty="0" smtClean="0"/>
              <a:t>;</a:t>
            </a:r>
          </a:p>
          <a:p>
            <a:pPr marL="0" indent="360000" algn="just">
              <a:buNone/>
            </a:pPr>
            <a:r>
              <a:rPr lang="ru-RU" sz="2400" dirty="0" smtClean="0"/>
              <a:t>— интегрированную информационную систему для </a:t>
            </a:r>
            <a:r>
              <a:rPr lang="ru-RU" sz="2400" dirty="0" err="1" smtClean="0"/>
              <a:t>коллекторского</a:t>
            </a:r>
            <a:r>
              <a:rPr lang="ru-RU" sz="2400" dirty="0" smtClean="0"/>
              <a:t> бизнеса;</a:t>
            </a:r>
          </a:p>
          <a:p>
            <a:pPr marL="0" indent="360000" algn="just">
              <a:buNone/>
            </a:pPr>
            <a:r>
              <a:rPr lang="ru-RU" sz="2400" dirty="0" smtClean="0"/>
              <a:t>— комплексные решения по автоматизации бизнес-процессов на основе .NET и/или </a:t>
            </a:r>
            <a:r>
              <a:rPr lang="ru-RU" sz="2400" dirty="0" err="1" smtClean="0"/>
              <a:t>Java</a:t>
            </a:r>
            <a:r>
              <a:rPr lang="en-US" sz="2400" dirty="0" smtClean="0"/>
              <a:t>;</a:t>
            </a:r>
          </a:p>
          <a:p>
            <a:pPr marL="0" indent="360000" algn="just">
              <a:buNone/>
            </a:pPr>
            <a:r>
              <a:rPr lang="ru-RU" sz="2400" dirty="0" smtClean="0"/>
              <a:t>— разработку и поддержку </a:t>
            </a:r>
            <a:r>
              <a:rPr lang="ru-RU" sz="2400" dirty="0" err="1" smtClean="0"/>
              <a:t>интернет-магазинов</a:t>
            </a:r>
            <a:r>
              <a:rPr lang="en-US" sz="2400" dirty="0" smtClean="0"/>
              <a:t>;</a:t>
            </a:r>
          </a:p>
          <a:p>
            <a:pPr marL="0" indent="360000" algn="just">
              <a:buNone/>
            </a:pPr>
            <a:r>
              <a:rPr lang="en-US" sz="2400" dirty="0" smtClean="0"/>
              <a:t>— </a:t>
            </a:r>
            <a:r>
              <a:rPr lang="ru-RU" sz="2400" dirty="0" smtClean="0"/>
              <a:t>услуги по сопровождению, консалтингу и </a:t>
            </a:r>
            <a:r>
              <a:rPr lang="ru-RU" sz="2400" dirty="0" err="1" smtClean="0"/>
              <a:t>рекрутингу</a:t>
            </a:r>
            <a:r>
              <a:rPr lang="ru-RU" sz="2400" dirty="0" smtClean="0"/>
              <a:t> в сфере </a:t>
            </a:r>
            <a:r>
              <a:rPr lang="en-US" sz="2400" dirty="0" smtClean="0"/>
              <a:t>IT.</a:t>
            </a:r>
            <a:endParaRPr lang="ru-RU" sz="2400" dirty="0" smtClean="0"/>
          </a:p>
          <a:p>
            <a:pPr marL="0" indent="360000" algn="just">
              <a:buNone/>
            </a:pPr>
            <a:endParaRPr lang="en-US" sz="2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Введение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en-US" sz="2400" b="1" dirty="0" smtClean="0"/>
              <a:t>m</a:t>
            </a:r>
            <a:r>
              <a:rPr lang="ru-RU" sz="2400" b="1" dirty="0" smtClean="0"/>
              <a:t>с</a:t>
            </a:r>
            <a:r>
              <a:rPr lang="en-US" sz="2400" b="1" baseline="30000" dirty="0" smtClean="0"/>
              <a:t>2</a:t>
            </a:r>
            <a:r>
              <a:rPr lang="en-US" sz="2400" dirty="0" smtClean="0"/>
              <a:t> — </a:t>
            </a:r>
            <a:r>
              <a:rPr lang="ru-RU" sz="2400" dirty="0" smtClean="0"/>
              <a:t>интегрированная информационная система для организаций, работающих в области </a:t>
            </a:r>
            <a:r>
              <a:rPr lang="ru-RU" sz="2400" dirty="0" err="1" smtClean="0"/>
              <a:t>микрокредитования</a:t>
            </a:r>
            <a:r>
              <a:rPr lang="ru-RU" sz="2400" dirty="0" smtClean="0"/>
              <a:t>.</a:t>
            </a:r>
          </a:p>
          <a:p>
            <a:pPr marL="0" indent="360000" algn="just">
              <a:spcBef>
                <a:spcPts val="1200"/>
              </a:spcBef>
              <a:buNone/>
            </a:pPr>
            <a:r>
              <a:rPr lang="en-US" sz="2400" b="1" dirty="0" smtClean="0"/>
              <a:t>m</a:t>
            </a:r>
            <a:r>
              <a:rPr lang="ru-RU" sz="2400" b="1" dirty="0" smtClean="0"/>
              <a:t>с</a:t>
            </a:r>
            <a:r>
              <a:rPr lang="en-US" sz="2400" b="1" baseline="30000" dirty="0" smtClean="0"/>
              <a:t>2</a:t>
            </a:r>
            <a:r>
              <a:rPr lang="en-US" sz="2400" dirty="0" smtClean="0"/>
              <a:t> </a:t>
            </a:r>
            <a:r>
              <a:rPr lang="ru-RU" sz="2400" dirty="0" smtClean="0"/>
              <a:t>содержит в себе весь набор функций необходимых для управления </a:t>
            </a:r>
            <a:r>
              <a:rPr lang="ru-RU" sz="2400" dirty="0" err="1" smtClean="0"/>
              <a:t>микрокредитными</a:t>
            </a:r>
            <a:r>
              <a:rPr lang="ru-RU" sz="2400" dirty="0" smtClean="0"/>
              <a:t> операциями: инструменты для учёта клиентов, агентов, контактных лиц, выданных кредитов; экспорта пакетов просроченной задолженности для </a:t>
            </a:r>
            <a:r>
              <a:rPr lang="ru-RU" sz="2400" dirty="0" err="1" smtClean="0"/>
              <a:t>коллекторских</a:t>
            </a:r>
            <a:r>
              <a:rPr lang="ru-RU" sz="2400" dirty="0" smtClean="0"/>
              <a:t> агентств, генерации отчётов и т.д.</a:t>
            </a:r>
          </a:p>
          <a:p>
            <a:pPr marL="0" indent="360000" algn="just">
              <a:spcBef>
                <a:spcPts val="1200"/>
              </a:spcBef>
              <a:buNone/>
            </a:pPr>
            <a:r>
              <a:rPr lang="en-US" sz="2400" b="1" dirty="0" smtClean="0"/>
              <a:t>m</a:t>
            </a:r>
            <a:r>
              <a:rPr lang="ru-RU" sz="2400" b="1" dirty="0" smtClean="0"/>
              <a:t>с</a:t>
            </a:r>
            <a:r>
              <a:rPr lang="en-US" sz="2400" b="1" baseline="30000" dirty="0" smtClean="0"/>
              <a:t>2</a:t>
            </a:r>
            <a:r>
              <a:rPr lang="ru-RU" sz="2400" dirty="0" smtClean="0"/>
              <a:t> разработан ведущими специалистами в области архитектуры </a:t>
            </a:r>
            <a:r>
              <a:rPr lang="en-US" sz="2400" dirty="0" smtClean="0"/>
              <a:t>web-</a:t>
            </a:r>
            <a:r>
              <a:rPr lang="ru-RU" sz="2400" dirty="0" smtClean="0"/>
              <a:t>приложений и соответствует современным стандартам качества для кредитного программного обеспечения.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Основные параметры системы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400" dirty="0" smtClean="0"/>
              <a:t>Система </a:t>
            </a:r>
            <a:r>
              <a:rPr lang="en-US" sz="2400" b="1" dirty="0" smtClean="0"/>
              <a:t>mc</a:t>
            </a:r>
            <a:r>
              <a:rPr lang="en-US" sz="2400" b="1" baseline="30000" dirty="0" smtClean="0"/>
              <a:t>2</a:t>
            </a:r>
            <a:r>
              <a:rPr lang="ru-RU" sz="2400" dirty="0" smtClean="0"/>
              <a:t> представляет собой </a:t>
            </a:r>
            <a:r>
              <a:rPr lang="en-US" sz="2400" dirty="0" smtClean="0"/>
              <a:t>web</a:t>
            </a:r>
            <a:r>
              <a:rPr lang="ru-RU" sz="2400" dirty="0" smtClean="0"/>
              <a:t>-приложение, основанное исключительно на ПО, бесплатном для конечного пользователя. Серверная часть написана на языке </a:t>
            </a:r>
            <a:r>
              <a:rPr lang="en-US" sz="2400" dirty="0" err="1" smtClean="0"/>
              <a:t>php</a:t>
            </a:r>
            <a:r>
              <a:rPr lang="en-US" sz="2400" dirty="0" smtClean="0"/>
              <a:t> </a:t>
            </a:r>
            <a:r>
              <a:rPr lang="ru-RU" sz="2400" dirty="0" smtClean="0"/>
              <a:t>и предназначена для работы под управлением</a:t>
            </a:r>
            <a:r>
              <a:rPr lang="en-US" sz="2400" dirty="0" smtClean="0"/>
              <a:t> web-</a:t>
            </a:r>
            <a:r>
              <a:rPr lang="ru-RU" sz="2400" dirty="0" smtClean="0"/>
              <a:t>сервера </a:t>
            </a:r>
            <a:r>
              <a:rPr lang="en-US" sz="2400" dirty="0" smtClean="0"/>
              <a:t>Apache </a:t>
            </a:r>
            <a:r>
              <a:rPr lang="ru-RU" sz="2400" dirty="0" smtClean="0"/>
              <a:t>в ОС семейства </a:t>
            </a:r>
            <a:r>
              <a:rPr lang="en-US" sz="2400" dirty="0" smtClean="0"/>
              <a:t>Linux</a:t>
            </a:r>
            <a:r>
              <a:rPr lang="ru-RU" sz="2400" dirty="0" smtClean="0"/>
              <a:t> (в т.ч. Альт </a:t>
            </a:r>
            <a:r>
              <a:rPr lang="ru-RU" sz="2400" dirty="0" err="1" smtClean="0"/>
              <a:t>Линукс</a:t>
            </a:r>
            <a:r>
              <a:rPr lang="ru-RU" sz="2400" dirty="0" smtClean="0"/>
              <a:t> СПТ 6.0 для Сервера и Рабочей станции, имеющего сертификат ФСТЭК №2317).</a:t>
            </a:r>
          </a:p>
          <a:p>
            <a:pPr marL="0" indent="360000" algn="just">
              <a:buNone/>
            </a:pPr>
            <a:r>
              <a:rPr lang="ru-RU" sz="2400" dirty="0" smtClean="0"/>
              <a:t>В качестве хранилища данных используется СУБД </a:t>
            </a:r>
            <a:r>
              <a:rPr lang="en-US" sz="2400" dirty="0" err="1" smtClean="0"/>
              <a:t>MySQL</a:t>
            </a:r>
            <a:r>
              <a:rPr lang="en-US" sz="2400" dirty="0" smtClean="0"/>
              <a:t> </a:t>
            </a:r>
            <a:r>
              <a:rPr lang="ru-RU" sz="2400" dirty="0" smtClean="0"/>
              <a:t>версии 5.0 и выше.</a:t>
            </a:r>
          </a:p>
          <a:p>
            <a:pPr marL="0" indent="360000" algn="just">
              <a:buNone/>
            </a:pPr>
            <a:r>
              <a:rPr lang="ru-RU" sz="2400" dirty="0" smtClean="0"/>
              <a:t>Клиентская часть реализована при помощи </a:t>
            </a:r>
            <a:r>
              <a:rPr lang="en-US" sz="2400" dirty="0" smtClean="0"/>
              <a:t>HTML </a:t>
            </a:r>
            <a:r>
              <a:rPr lang="ru-RU" sz="2400" dirty="0" smtClean="0"/>
              <a:t>и </a:t>
            </a:r>
            <a:r>
              <a:rPr lang="en-US" sz="2400" dirty="0" smtClean="0"/>
              <a:t>JavaScript (</a:t>
            </a:r>
            <a:r>
              <a:rPr lang="ru-RU" sz="2400" dirty="0" smtClean="0"/>
              <a:t>с использованием библиотеки </a:t>
            </a:r>
            <a:r>
              <a:rPr lang="en-US" sz="2400" dirty="0" err="1" smtClean="0"/>
              <a:t>ExtJs</a:t>
            </a:r>
            <a:r>
              <a:rPr lang="ru-RU" sz="2400" dirty="0" smtClean="0"/>
              <a:t> версии</a:t>
            </a:r>
            <a:r>
              <a:rPr lang="en-US" sz="2400" dirty="0" smtClean="0"/>
              <a:t> 3.4).</a:t>
            </a:r>
            <a:endParaRPr lang="ru-RU" sz="2400" dirty="0"/>
          </a:p>
          <a:p>
            <a:pPr marL="0" indent="360000" algn="just">
              <a:buNone/>
            </a:pP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Интерфейс пользователя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268760"/>
            <a:ext cx="7427168" cy="5328592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400" dirty="0" smtClean="0"/>
              <a:t>Пользовательский интерфейс реализован в виде эргономичных форм, доступных операторам с любого персонального компьютера или мобильного устройства (планшета, ноутбука и т.п.)</a:t>
            </a:r>
            <a:endParaRPr lang="en-US" sz="2400" dirty="0" smtClean="0"/>
          </a:p>
          <a:p>
            <a:pPr marL="0" indent="360000" algn="just">
              <a:buNone/>
            </a:pP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0806" y="3212976"/>
            <a:ext cx="7193686" cy="3024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Интерфейс пользователя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268760"/>
            <a:ext cx="7427168" cy="5328592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400" dirty="0" smtClean="0"/>
              <a:t>Базовый интерфейс включает в себя следующие формы:</a:t>
            </a:r>
          </a:p>
          <a:p>
            <a:pPr marL="0" indent="360000" algn="just">
              <a:buNone/>
            </a:pPr>
            <a:r>
              <a:rPr lang="ru-RU" sz="2400" dirty="0" smtClean="0"/>
              <a:t>— «Пользователи» → «Операторы» — для ведения списка менеджеров (операторов) системы</a:t>
            </a:r>
            <a:r>
              <a:rPr lang="en-US" sz="2400" dirty="0" smtClean="0"/>
              <a:t>;</a:t>
            </a:r>
            <a:endParaRPr lang="ru-RU" sz="2400" dirty="0" smtClean="0"/>
          </a:p>
          <a:p>
            <a:pPr marL="0" indent="360000" algn="just">
              <a:buNone/>
            </a:pPr>
            <a:r>
              <a:rPr lang="en-US" sz="2400" dirty="0" smtClean="0"/>
              <a:t>— </a:t>
            </a:r>
            <a:r>
              <a:rPr lang="ru-RU" sz="2400" dirty="0" smtClean="0"/>
              <a:t>«Пользователи» → «Доступ» — для задания прав доступа операторов;</a:t>
            </a:r>
          </a:p>
          <a:p>
            <a:pPr marL="0" indent="360000" algn="just">
              <a:buNone/>
            </a:pP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149080"/>
            <a:ext cx="7128792" cy="2655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Интерфейс пользователя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268760"/>
            <a:ext cx="7427168" cy="5328592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400" dirty="0" smtClean="0"/>
              <a:t>— «Пользователи» → «Журнал аудита» — журнал, куда записываются все важные действия операторов в системе; по журналу доступен поиск;</a:t>
            </a:r>
          </a:p>
          <a:p>
            <a:pPr marL="0" indent="360000" algn="just">
              <a:buNone/>
            </a:pPr>
            <a:r>
              <a:rPr lang="ru-RU" sz="2400" dirty="0" smtClean="0"/>
              <a:t>— «Настройки» → «Пользовательские настройки» для задания настроек системы;</a:t>
            </a:r>
          </a:p>
          <a:p>
            <a:pPr marL="0" indent="360000" algn="just">
              <a:buNone/>
            </a:pPr>
            <a:r>
              <a:rPr lang="ru-RU" sz="2400" dirty="0" smtClean="0"/>
              <a:t>— «Кредиты» → «Клиенты» — основная форма, позволяющая вести учёт клиентов (в т.ч. их  документов, контактных данных, контактных лиц), кредитов, платежей и графиков платежей;</a:t>
            </a:r>
          </a:p>
          <a:p>
            <a:pPr marL="0" indent="360000" algn="just">
              <a:buNone/>
            </a:pPr>
            <a:r>
              <a:rPr lang="ru-RU" sz="2400" dirty="0" smtClean="0"/>
              <a:t>— «Кредиты» → «Кредитные продукты» — форма, позволяющая настраивать параметры кредитных продуктов;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Интерфейс пользователя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268760"/>
            <a:ext cx="7427168" cy="5328592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400" dirty="0" smtClean="0"/>
              <a:t>— «Кредиты» → «Задолженность» — форма для работы с проблемными активами, позволяющая сегментировать договоры и экспортировать пакеты для взыскания;</a:t>
            </a:r>
            <a:endParaRPr lang="en-US" sz="2400" dirty="0" smtClean="0"/>
          </a:p>
          <a:p>
            <a:pPr marL="0" indent="360000" algn="just">
              <a:buNone/>
            </a:pPr>
            <a:r>
              <a:rPr lang="ru-RU" sz="2400" dirty="0" smtClean="0"/>
              <a:t>— «Отчёты» — набор отчётов и графиков, необходимых для управленческого анализа.</a:t>
            </a:r>
          </a:p>
          <a:p>
            <a:pPr marL="0" indent="360000" algn="just">
              <a:buNone/>
            </a:pPr>
            <a:endParaRPr lang="ru-RU" sz="24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721082"/>
            <a:ext cx="5544616" cy="2876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Перспективы развития системы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268760"/>
            <a:ext cx="7427168" cy="5328592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400" dirty="0" smtClean="0"/>
              <a:t>В настоящее время наша компания ведёт активную работу по расширению функций системы. В ближайшее время планируется осуществить интеграцию системы со </a:t>
            </a:r>
            <a:r>
              <a:rPr lang="ru-RU" sz="2400" dirty="0" err="1" smtClean="0"/>
              <a:t>скоринговыми</a:t>
            </a:r>
            <a:r>
              <a:rPr lang="ru-RU" sz="2400" dirty="0" smtClean="0"/>
              <a:t> моделями, а также разработку модулей </a:t>
            </a:r>
            <a:r>
              <a:rPr lang="ru-RU" sz="2400" dirty="0" err="1" smtClean="0"/>
              <a:t>микрокредитования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интернет-магазинов</a:t>
            </a:r>
            <a:r>
              <a:rPr lang="ru-RU" sz="2400" dirty="0" smtClean="0"/>
              <a:t>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5975" y="3760374"/>
            <a:ext cx="3452089" cy="2764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759132"/>
            <a:ext cx="3456384" cy="276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 dirty="0" smtClean="0"/>
              <a:t>Интеграция с другим ПО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268760"/>
            <a:ext cx="7427168" cy="5328592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ru-RU" sz="2400" dirty="0" smtClean="0"/>
              <a:t>Система </a:t>
            </a:r>
            <a:r>
              <a:rPr lang="en-US" sz="2400" b="1" dirty="0" smtClean="0"/>
              <a:t>mc</a:t>
            </a:r>
            <a:r>
              <a:rPr lang="en-US" sz="2400" b="1" baseline="30000" dirty="0" smtClean="0"/>
              <a:t>2</a:t>
            </a:r>
            <a:r>
              <a:rPr lang="en-US" sz="2400" dirty="0" smtClean="0"/>
              <a:t> </a:t>
            </a:r>
            <a:r>
              <a:rPr lang="ru-RU" sz="2400" dirty="0" smtClean="0"/>
              <a:t>содержит в себе набор функций, облегчающих интеграцию с </a:t>
            </a:r>
            <a:r>
              <a:rPr lang="ru-RU" sz="2400" dirty="0" err="1" smtClean="0"/>
              <a:t>коллекторским</a:t>
            </a:r>
            <a:r>
              <a:rPr lang="ru-RU" sz="2400" dirty="0" smtClean="0"/>
              <a:t> ПО. В частности, реализованы процедуры экспорта пакетов просроченной задолженности </a:t>
            </a:r>
            <a:r>
              <a:rPr lang="ru-RU" sz="2400" dirty="0" smtClean="0"/>
              <a:t>в систему «2</a:t>
            </a:r>
            <a:r>
              <a:rPr lang="en-US" sz="2400" dirty="0" smtClean="0"/>
              <a:t>Collect</a:t>
            </a:r>
            <a:r>
              <a:rPr lang="en-US" sz="2400" dirty="0" smtClean="0"/>
              <a:t>»</a:t>
            </a:r>
            <a:r>
              <a:rPr lang="ru-RU" sz="2400" dirty="0" smtClean="0"/>
              <a:t>, используемую крупнейшим </a:t>
            </a:r>
            <a:r>
              <a:rPr lang="ru-RU" sz="2400" dirty="0" err="1" smtClean="0"/>
              <a:t>коллекторским</a:t>
            </a:r>
            <a:r>
              <a:rPr lang="ru-RU" sz="2400" dirty="0" smtClean="0"/>
              <a:t> агентством «</a:t>
            </a:r>
            <a:r>
              <a:rPr lang="ru-RU" sz="2400" dirty="0" err="1" smtClean="0"/>
              <a:t>АктивБизнесКоллекшн</a:t>
            </a:r>
            <a:r>
              <a:rPr lang="ru-RU" sz="2400" dirty="0" smtClean="0"/>
              <a:t>», в</a:t>
            </a:r>
            <a:r>
              <a:rPr lang="ru-RU" sz="2400" dirty="0" smtClean="0"/>
              <a:t> </a:t>
            </a:r>
            <a:r>
              <a:rPr lang="ru-RU" sz="2400" dirty="0" smtClean="0"/>
              <a:t>информационные системы ООО «М.Б.А. Финансы</a:t>
            </a:r>
            <a:r>
              <a:rPr lang="ru-RU" sz="2400" dirty="0" smtClean="0"/>
              <a:t>», </a:t>
            </a:r>
            <a:r>
              <a:rPr lang="ru-RU" sz="2400" dirty="0" smtClean="0"/>
              <a:t>а также в ИС «</a:t>
            </a:r>
            <a:r>
              <a:rPr lang="ru-RU" sz="2400" dirty="0" err="1" smtClean="0"/>
              <a:t>ЭтапУр</a:t>
            </a:r>
            <a:r>
              <a:rPr lang="ru-RU" sz="2400" dirty="0" smtClean="0"/>
              <a:t>»</a:t>
            </a:r>
            <a:r>
              <a:rPr lang="en-US" sz="2400" dirty="0" smtClean="0"/>
              <a:t>, </a:t>
            </a:r>
            <a:r>
              <a:rPr lang="ru-RU" sz="2400" dirty="0" err="1" smtClean="0"/>
              <a:t>используюемую</a:t>
            </a:r>
            <a:r>
              <a:rPr lang="ru-RU" sz="2400" dirty="0" smtClean="0"/>
              <a:t> </a:t>
            </a:r>
            <a:r>
              <a:rPr lang="ru-RU" sz="2400" dirty="0" smtClean="0"/>
              <a:t>рядом </a:t>
            </a:r>
            <a:r>
              <a:rPr lang="ru-RU" sz="2400" dirty="0" err="1" smtClean="0"/>
              <a:t>коллекторских</a:t>
            </a:r>
            <a:r>
              <a:rPr lang="ru-RU" sz="2400" dirty="0" smtClean="0"/>
              <a:t> компаний.</a:t>
            </a:r>
          </a:p>
          <a:p>
            <a:pPr marL="0" indent="360000" algn="just">
              <a:buNone/>
            </a:pPr>
            <a:r>
              <a:rPr lang="ru-RU" sz="2400" dirty="0" smtClean="0"/>
              <a:t>Система также может быть интегрирована с</a:t>
            </a:r>
            <a:r>
              <a:rPr lang="en-US" sz="2400" dirty="0" smtClean="0"/>
              <a:t> </a:t>
            </a:r>
            <a:r>
              <a:rPr lang="ru-RU" sz="2400" dirty="0" smtClean="0"/>
              <a:t>инфраструктурой </a:t>
            </a:r>
            <a:r>
              <a:rPr lang="ru-RU" sz="2400" dirty="0" err="1" smtClean="0"/>
              <a:t>колл-центра</a:t>
            </a:r>
            <a:r>
              <a:rPr lang="ru-RU" sz="2400" dirty="0" smtClean="0"/>
              <a:t>, основанной на </a:t>
            </a:r>
            <a:r>
              <a:rPr lang="en-US" sz="2400" dirty="0" smtClean="0"/>
              <a:t>Asterisk/</a:t>
            </a:r>
            <a:r>
              <a:rPr lang="en-US" sz="2400" dirty="0" err="1" smtClean="0"/>
              <a:t>FreePBX</a:t>
            </a:r>
            <a:r>
              <a:rPr lang="en-US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</TotalTime>
  <Words>590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Специальное оформление</vt:lpstr>
      <vt:lpstr>Слайд 1</vt:lpstr>
      <vt:lpstr>Введение</vt:lpstr>
      <vt:lpstr>Основные параметры системы</vt:lpstr>
      <vt:lpstr>Интерфейс пользователя</vt:lpstr>
      <vt:lpstr>Интерфейс пользователя</vt:lpstr>
      <vt:lpstr>Интерфейс пользователя</vt:lpstr>
      <vt:lpstr>Интерфейс пользователя</vt:lpstr>
      <vt:lpstr>Перспективы развития системы</vt:lpstr>
      <vt:lpstr>Интеграция с другим ПО</vt:lpstr>
      <vt:lpstr>О нашей компании</vt:lpstr>
      <vt:lpstr>О нашей компании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Markoff</dc:creator>
  <cp:lastModifiedBy>DaTrixta</cp:lastModifiedBy>
  <cp:revision>8</cp:revision>
  <dcterms:created xsi:type="dcterms:W3CDTF">2011-10-02T19:03:15Z</dcterms:created>
  <dcterms:modified xsi:type="dcterms:W3CDTF">2013-11-15T06:55:15Z</dcterms:modified>
</cp:coreProperties>
</file>